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709" r:id="rId2"/>
    <p:sldId id="486" r:id="rId3"/>
    <p:sldId id="529" r:id="rId4"/>
    <p:sldId id="569" r:id="rId5"/>
    <p:sldId id="832" r:id="rId6"/>
    <p:sldId id="728" r:id="rId7"/>
    <p:sldId id="713" r:id="rId8"/>
    <p:sldId id="788" r:id="rId9"/>
    <p:sldId id="798" r:id="rId10"/>
    <p:sldId id="732" r:id="rId11"/>
    <p:sldId id="793" r:id="rId12"/>
    <p:sldId id="795" r:id="rId13"/>
    <p:sldId id="796" r:id="rId14"/>
    <p:sldId id="803" r:id="rId15"/>
    <p:sldId id="802" r:id="rId16"/>
    <p:sldId id="789" r:id="rId17"/>
    <p:sldId id="724" r:id="rId18"/>
    <p:sldId id="800" r:id="rId19"/>
    <p:sldId id="799" r:id="rId20"/>
    <p:sldId id="769" r:id="rId21"/>
    <p:sldId id="780" r:id="rId22"/>
    <p:sldId id="766" r:id="rId23"/>
    <p:sldId id="792" r:id="rId24"/>
    <p:sldId id="783" r:id="rId25"/>
    <p:sldId id="784" r:id="rId26"/>
    <p:sldId id="806" r:id="rId27"/>
    <p:sldId id="807" r:id="rId28"/>
    <p:sldId id="808" r:id="rId29"/>
    <p:sldId id="747" r:id="rId30"/>
    <p:sldId id="831" r:id="rId31"/>
    <p:sldId id="696" r:id="rId32"/>
    <p:sldId id="697" r:id="rId33"/>
    <p:sldId id="701" r:id="rId34"/>
    <p:sldId id="717" r:id="rId35"/>
    <p:sldId id="700" r:id="rId36"/>
    <p:sldId id="718" r:id="rId37"/>
    <p:sldId id="828" r:id="rId38"/>
    <p:sldId id="686" r:id="rId39"/>
    <p:sldId id="829" r:id="rId40"/>
    <p:sldId id="715" r:id="rId41"/>
    <p:sldId id="723" r:id="rId42"/>
    <p:sldId id="721" r:id="rId43"/>
    <p:sldId id="830" r:id="rId44"/>
    <p:sldId id="833" r:id="rId45"/>
    <p:sldId id="572" r:id="rId46"/>
    <p:sldId id="573" r:id="rId47"/>
    <p:sldId id="665" r:id="rId48"/>
    <p:sldId id="804" r:id="rId49"/>
    <p:sldId id="827" r:id="rId50"/>
    <p:sldId id="772" r:id="rId51"/>
    <p:sldId id="768" r:id="rId52"/>
    <p:sldId id="779" r:id="rId53"/>
    <p:sldId id="72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BB2E41-6BE0-4294-BCD3-90BD25C1F2FD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0DF1EB-97C4-4999-86E3-53448F9315F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/>
            <a:t>Static Pattern Recognition</a:t>
          </a:r>
          <a:endParaRPr lang="en-US" dirty="0"/>
        </a:p>
      </dgm:t>
    </dgm:pt>
    <dgm:pt modelId="{62AA7A1B-82BA-40FB-A27B-6DB06230011C}" type="parTrans" cxnId="{A1CC3FD0-6BD6-4ABF-BB85-3491945FEE69}">
      <dgm:prSet/>
      <dgm:spPr/>
      <dgm:t>
        <a:bodyPr/>
        <a:lstStyle/>
        <a:p>
          <a:endParaRPr lang="en-US"/>
        </a:p>
      </dgm:t>
    </dgm:pt>
    <dgm:pt modelId="{99BBE33E-7D90-403D-86C6-FCD1285A7EC8}" type="sibTrans" cxnId="{A1CC3FD0-6BD6-4ABF-BB85-3491945FEE69}">
      <dgm:prSet/>
      <dgm:spPr/>
      <dgm:t>
        <a:bodyPr/>
        <a:lstStyle/>
        <a:p>
          <a:endParaRPr lang="en-US"/>
        </a:p>
      </dgm:t>
    </dgm:pt>
    <dgm:pt modelId="{5B66D3FB-0703-4B27-BFC0-FA436B46E10C}">
      <dgm:prSet/>
      <dgm:spPr/>
      <dgm:t>
        <a:bodyPr/>
        <a:lstStyle/>
        <a:p>
          <a:r>
            <a:rPr lang="en-US" dirty="0"/>
            <a:t>Static Gesture Recognition</a:t>
          </a:r>
        </a:p>
      </dgm:t>
    </dgm:pt>
    <dgm:pt modelId="{45E0FFA0-A48B-491E-89A0-13ED09A3B35C}" type="parTrans" cxnId="{CA60B850-AD4D-4A93-8DDD-5839D2081C74}">
      <dgm:prSet/>
      <dgm:spPr/>
      <dgm:t>
        <a:bodyPr/>
        <a:lstStyle/>
        <a:p>
          <a:endParaRPr lang="en-US"/>
        </a:p>
      </dgm:t>
    </dgm:pt>
    <dgm:pt modelId="{C15330E8-AE3C-40D5-94B0-FF76BECB4B0A}" type="sibTrans" cxnId="{CA60B850-AD4D-4A93-8DDD-5839D2081C74}">
      <dgm:prSet/>
      <dgm:spPr/>
      <dgm:t>
        <a:bodyPr/>
        <a:lstStyle/>
        <a:p>
          <a:endParaRPr lang="en-US"/>
        </a:p>
      </dgm:t>
    </dgm:pt>
    <dgm:pt modelId="{521CC136-815A-4A3D-8AC2-28206E574621}">
      <dgm:prSet/>
      <dgm:spPr/>
      <dgm:t>
        <a:bodyPr/>
        <a:lstStyle/>
        <a:p>
          <a:r>
            <a:rPr lang="en-US" dirty="0"/>
            <a:t>Sterile Gesture Training</a:t>
          </a:r>
        </a:p>
      </dgm:t>
    </dgm:pt>
    <dgm:pt modelId="{A7BF5244-40CB-4A6B-A7EE-D2BD2CD97648}" type="parTrans" cxnId="{111BDB97-79EA-4CB9-9C2B-14DA81F79ED8}">
      <dgm:prSet/>
      <dgm:spPr/>
      <dgm:t>
        <a:bodyPr/>
        <a:lstStyle/>
        <a:p>
          <a:endParaRPr lang="en-US"/>
        </a:p>
      </dgm:t>
    </dgm:pt>
    <dgm:pt modelId="{DC25F747-9F4B-4C03-832B-21A566D5C338}" type="sibTrans" cxnId="{111BDB97-79EA-4CB9-9C2B-14DA81F79ED8}">
      <dgm:prSet/>
      <dgm:spPr/>
      <dgm:t>
        <a:bodyPr/>
        <a:lstStyle/>
        <a:p>
          <a:endParaRPr lang="en-US"/>
        </a:p>
      </dgm:t>
    </dgm:pt>
    <dgm:pt modelId="{D52DFD01-8423-4BB3-86DA-C21F6BDDE549}">
      <dgm:prSet/>
      <dgm:spPr/>
      <dgm:t>
        <a:bodyPr/>
        <a:lstStyle/>
        <a:p>
          <a:r>
            <a:rPr lang="en-US" dirty="0"/>
            <a:t>Dynamic Pattern Recognition</a:t>
          </a:r>
        </a:p>
      </dgm:t>
    </dgm:pt>
    <dgm:pt modelId="{937EBC64-EB1E-4F08-9935-71B2763EF4BF}" type="parTrans" cxnId="{75727B50-ACB4-4E0A-B01A-49A3DCD5D0BC}">
      <dgm:prSet/>
      <dgm:spPr/>
      <dgm:t>
        <a:bodyPr/>
        <a:lstStyle/>
        <a:p>
          <a:endParaRPr lang="en-US"/>
        </a:p>
      </dgm:t>
    </dgm:pt>
    <dgm:pt modelId="{140D775D-91C0-47F0-82C9-198E592288DE}" type="sibTrans" cxnId="{75727B50-ACB4-4E0A-B01A-49A3DCD5D0BC}">
      <dgm:prSet/>
      <dgm:spPr/>
      <dgm:t>
        <a:bodyPr/>
        <a:lstStyle/>
        <a:p>
          <a:endParaRPr lang="en-US"/>
        </a:p>
      </dgm:t>
    </dgm:pt>
    <dgm:pt modelId="{96596769-9039-4B18-B731-20D060A549F1}">
      <dgm:prSet/>
      <dgm:spPr/>
      <dgm:t>
        <a:bodyPr/>
        <a:lstStyle/>
        <a:p>
          <a:r>
            <a:rPr lang="en-US" dirty="0"/>
            <a:t>Dynamic Gesture Recognition</a:t>
          </a:r>
        </a:p>
      </dgm:t>
    </dgm:pt>
    <dgm:pt modelId="{938E0CCC-33B5-4DD5-BFEB-83A1B1B1667E}" type="parTrans" cxnId="{C8009825-7447-4035-B8DA-70306AD032B4}">
      <dgm:prSet/>
      <dgm:spPr/>
      <dgm:t>
        <a:bodyPr/>
        <a:lstStyle/>
        <a:p>
          <a:endParaRPr lang="en-US"/>
        </a:p>
      </dgm:t>
    </dgm:pt>
    <dgm:pt modelId="{A7290EE7-5137-435B-8F1B-96D51B54B5A8}" type="sibTrans" cxnId="{C8009825-7447-4035-B8DA-70306AD032B4}">
      <dgm:prSet/>
      <dgm:spPr/>
      <dgm:t>
        <a:bodyPr/>
        <a:lstStyle/>
        <a:p>
          <a:endParaRPr lang="en-US"/>
        </a:p>
      </dgm:t>
    </dgm:pt>
    <dgm:pt modelId="{90490371-7356-4A2F-808F-9F8C400E7586}">
      <dgm:prSet/>
      <dgm:spPr/>
      <dgm:t>
        <a:bodyPr/>
        <a:lstStyle/>
        <a:p>
          <a:r>
            <a:rPr lang="en-US" dirty="0"/>
            <a:t>Medication Packaging Insert Detection</a:t>
          </a:r>
        </a:p>
      </dgm:t>
    </dgm:pt>
    <dgm:pt modelId="{876CCFC6-BE8B-4800-8ACF-955F4311B3AD}" type="parTrans" cxnId="{A8A785D2-CC48-4765-8152-719D13EBF36C}">
      <dgm:prSet/>
      <dgm:spPr/>
      <dgm:t>
        <a:bodyPr/>
        <a:lstStyle/>
        <a:p>
          <a:endParaRPr lang="en-US"/>
        </a:p>
      </dgm:t>
    </dgm:pt>
    <dgm:pt modelId="{695C695E-1B6B-46F3-B1EC-3E530F918A77}" type="sibTrans" cxnId="{A8A785D2-CC48-4765-8152-719D13EBF36C}">
      <dgm:prSet/>
      <dgm:spPr/>
      <dgm:t>
        <a:bodyPr/>
        <a:lstStyle/>
        <a:p>
          <a:endParaRPr lang="en-US"/>
        </a:p>
      </dgm:t>
    </dgm:pt>
    <dgm:pt modelId="{7CBCD6AC-ABDD-409B-8422-98185A78EC9F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7C76D305-EFBE-4C0C-90B5-F6B1EBA14E08}" type="parTrans" cxnId="{C68E7A5B-EDC3-442A-B999-D80801B10227}">
      <dgm:prSet/>
      <dgm:spPr/>
      <dgm:t>
        <a:bodyPr/>
        <a:lstStyle/>
        <a:p>
          <a:endParaRPr lang="en-US"/>
        </a:p>
      </dgm:t>
    </dgm:pt>
    <dgm:pt modelId="{D1688F68-B8E8-44FF-8199-94701E6333CB}" type="sibTrans" cxnId="{C68E7A5B-EDC3-442A-B999-D80801B10227}">
      <dgm:prSet/>
      <dgm:spPr/>
      <dgm:t>
        <a:bodyPr/>
        <a:lstStyle/>
        <a:p>
          <a:endParaRPr lang="en-US"/>
        </a:p>
      </dgm:t>
    </dgm:pt>
    <dgm:pt modelId="{17D3B9FA-91DE-41B1-AEE6-DCDD071033B3}">
      <dgm:prSet/>
      <dgm:spPr/>
      <dgm:t>
        <a:bodyPr/>
        <a:lstStyle/>
        <a:p>
          <a:r>
            <a:rPr lang="en-US" dirty="0"/>
            <a:t>Future Work</a:t>
          </a:r>
        </a:p>
      </dgm:t>
    </dgm:pt>
    <dgm:pt modelId="{C9466B4D-7E5E-4C3C-B4D7-E072CB8BE1E8}" type="parTrans" cxnId="{AAE2D792-1CEC-453F-883D-A547A1700BCB}">
      <dgm:prSet/>
      <dgm:spPr/>
      <dgm:t>
        <a:bodyPr/>
        <a:lstStyle/>
        <a:p>
          <a:endParaRPr lang="en-US"/>
        </a:p>
      </dgm:t>
    </dgm:pt>
    <dgm:pt modelId="{B3917656-A3A6-4FEC-B564-E582551E0546}" type="sibTrans" cxnId="{AAE2D792-1CEC-453F-883D-A547A1700BCB}">
      <dgm:prSet/>
      <dgm:spPr/>
      <dgm:t>
        <a:bodyPr/>
        <a:lstStyle/>
        <a:p>
          <a:endParaRPr lang="en-US"/>
        </a:p>
      </dgm:t>
    </dgm:pt>
    <dgm:pt modelId="{74CBBC11-2B19-4C64-A7C7-C917C4DC3C36}">
      <dgm:prSet/>
      <dgm:spPr/>
      <dgm:t>
        <a:bodyPr/>
        <a:lstStyle/>
        <a:p>
          <a:r>
            <a:rPr lang="en-US" dirty="0"/>
            <a:t>THz IC</a:t>
          </a:r>
        </a:p>
      </dgm:t>
    </dgm:pt>
    <dgm:pt modelId="{8C6E60F0-40DD-4AD3-B801-BB0373161331}" type="parTrans" cxnId="{F394DF8A-53DB-4F78-873D-FF89DCC9C2E0}">
      <dgm:prSet/>
      <dgm:spPr/>
      <dgm:t>
        <a:bodyPr/>
        <a:lstStyle/>
        <a:p>
          <a:endParaRPr lang="en-US"/>
        </a:p>
      </dgm:t>
    </dgm:pt>
    <dgm:pt modelId="{07FF5D8C-C6AE-4C19-99BA-1B5C506D47A2}" type="sibTrans" cxnId="{F394DF8A-53DB-4F78-873D-FF89DCC9C2E0}">
      <dgm:prSet/>
      <dgm:spPr/>
      <dgm:t>
        <a:bodyPr/>
        <a:lstStyle/>
        <a:p>
          <a:endParaRPr lang="en-US"/>
        </a:p>
      </dgm:t>
    </dgm:pt>
    <dgm:pt modelId="{AFE2F4D6-39AF-45DB-AF93-9429B1181305}" type="pres">
      <dgm:prSet presAssocID="{7DBB2E41-6BE0-4294-BCD3-90BD25C1F2FD}" presName="linearFlow" presStyleCnt="0">
        <dgm:presLayoutVars>
          <dgm:dir/>
          <dgm:animLvl val="lvl"/>
          <dgm:resizeHandles val="exact"/>
        </dgm:presLayoutVars>
      </dgm:prSet>
      <dgm:spPr/>
    </dgm:pt>
    <dgm:pt modelId="{D564C8B6-C5B9-43DB-910A-1105B514DEB0}" type="pres">
      <dgm:prSet presAssocID="{B80DF1EB-97C4-4999-86E3-53448F9315FB}" presName="composite" presStyleCnt="0"/>
      <dgm:spPr/>
    </dgm:pt>
    <dgm:pt modelId="{D7630282-A493-4542-AA63-FC288DD428EF}" type="pres">
      <dgm:prSet presAssocID="{B80DF1EB-97C4-4999-86E3-53448F9315F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EBBE4C3-754F-4B9E-B2B4-2AFB61711720}" type="pres">
      <dgm:prSet presAssocID="{B80DF1EB-97C4-4999-86E3-53448F9315FB}" presName="parSh" presStyleLbl="node1" presStyleIdx="0" presStyleCnt="3"/>
      <dgm:spPr/>
    </dgm:pt>
    <dgm:pt modelId="{F085F61E-3050-49E0-9DAE-F54E47077AAD}" type="pres">
      <dgm:prSet presAssocID="{B80DF1EB-97C4-4999-86E3-53448F9315FB}" presName="desTx" presStyleLbl="fgAcc1" presStyleIdx="0" presStyleCnt="3">
        <dgm:presLayoutVars>
          <dgm:bulletEnabled val="1"/>
        </dgm:presLayoutVars>
      </dgm:prSet>
      <dgm:spPr/>
    </dgm:pt>
    <dgm:pt modelId="{C7416817-FD38-45BB-8D5F-84825DF8FFDB}" type="pres">
      <dgm:prSet presAssocID="{99BBE33E-7D90-403D-86C6-FCD1285A7EC8}" presName="sibTrans" presStyleLbl="sibTrans2D1" presStyleIdx="0" presStyleCnt="2"/>
      <dgm:spPr/>
    </dgm:pt>
    <dgm:pt modelId="{548456D8-7CC3-4F4B-8356-FFF5A626EBB0}" type="pres">
      <dgm:prSet presAssocID="{99BBE33E-7D90-403D-86C6-FCD1285A7EC8}" presName="connTx" presStyleLbl="sibTrans2D1" presStyleIdx="0" presStyleCnt="2"/>
      <dgm:spPr/>
    </dgm:pt>
    <dgm:pt modelId="{80370535-9A8F-42B1-844D-193FA3AEF998}" type="pres">
      <dgm:prSet presAssocID="{D52DFD01-8423-4BB3-86DA-C21F6BDDE549}" presName="composite" presStyleCnt="0"/>
      <dgm:spPr/>
    </dgm:pt>
    <dgm:pt modelId="{B0F5ADB2-0664-46EA-A26B-7BB291F41F4D}" type="pres">
      <dgm:prSet presAssocID="{D52DFD01-8423-4BB3-86DA-C21F6BDDE54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C3C0C1F-0AE3-4F69-A222-F861E7B63D37}" type="pres">
      <dgm:prSet presAssocID="{D52DFD01-8423-4BB3-86DA-C21F6BDDE549}" presName="parSh" presStyleLbl="node1" presStyleIdx="1" presStyleCnt="3"/>
      <dgm:spPr/>
    </dgm:pt>
    <dgm:pt modelId="{B9FDC3D4-68BC-4F8F-933C-5A2799C0EFDC}" type="pres">
      <dgm:prSet presAssocID="{D52DFD01-8423-4BB3-86DA-C21F6BDDE549}" presName="desTx" presStyleLbl="fgAcc1" presStyleIdx="1" presStyleCnt="3">
        <dgm:presLayoutVars>
          <dgm:bulletEnabled val="1"/>
        </dgm:presLayoutVars>
      </dgm:prSet>
      <dgm:spPr/>
    </dgm:pt>
    <dgm:pt modelId="{12B94569-51B9-483E-8771-93332BF3063B}" type="pres">
      <dgm:prSet presAssocID="{140D775D-91C0-47F0-82C9-198E592288DE}" presName="sibTrans" presStyleLbl="sibTrans2D1" presStyleIdx="1" presStyleCnt="2"/>
      <dgm:spPr/>
    </dgm:pt>
    <dgm:pt modelId="{14EDAF7D-F567-42EA-B587-B9AE0E78DB13}" type="pres">
      <dgm:prSet presAssocID="{140D775D-91C0-47F0-82C9-198E592288DE}" presName="connTx" presStyleLbl="sibTrans2D1" presStyleIdx="1" presStyleCnt="2"/>
      <dgm:spPr/>
    </dgm:pt>
    <dgm:pt modelId="{26DD79B0-468E-4E91-ABC2-6FC8A6DDCC4F}" type="pres">
      <dgm:prSet presAssocID="{7CBCD6AC-ABDD-409B-8422-98185A78EC9F}" presName="composite" presStyleCnt="0"/>
      <dgm:spPr/>
    </dgm:pt>
    <dgm:pt modelId="{B617E12C-C597-44F5-9065-DA04EA5F48B6}" type="pres">
      <dgm:prSet presAssocID="{7CBCD6AC-ABDD-409B-8422-98185A78EC9F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73AB0B5-1BB2-45B1-900B-23D3396F1D45}" type="pres">
      <dgm:prSet presAssocID="{7CBCD6AC-ABDD-409B-8422-98185A78EC9F}" presName="parSh" presStyleLbl="node1" presStyleIdx="2" presStyleCnt="3"/>
      <dgm:spPr/>
    </dgm:pt>
    <dgm:pt modelId="{C77B638C-4FE6-40E7-960D-A1D1DCFB520F}" type="pres">
      <dgm:prSet presAssocID="{7CBCD6AC-ABDD-409B-8422-98185A78EC9F}" presName="desTx" presStyleLbl="fgAcc1" presStyleIdx="2" presStyleCnt="3">
        <dgm:presLayoutVars>
          <dgm:bulletEnabled val="1"/>
        </dgm:presLayoutVars>
      </dgm:prSet>
      <dgm:spPr/>
    </dgm:pt>
  </dgm:ptLst>
  <dgm:cxnLst>
    <dgm:cxn modelId="{85925013-2F86-4F81-8459-FA054A744031}" type="presOf" srcId="{140D775D-91C0-47F0-82C9-198E592288DE}" destId="{14EDAF7D-F567-42EA-B587-B9AE0E78DB13}" srcOrd="1" destOrd="0" presId="urn:microsoft.com/office/officeart/2005/8/layout/process3"/>
    <dgm:cxn modelId="{0F2FB21A-3801-4BAA-A955-99984F8E9FA6}" type="presOf" srcId="{7CBCD6AC-ABDD-409B-8422-98185A78EC9F}" destId="{673AB0B5-1BB2-45B1-900B-23D3396F1D45}" srcOrd="1" destOrd="0" presId="urn:microsoft.com/office/officeart/2005/8/layout/process3"/>
    <dgm:cxn modelId="{7FA0F420-F570-49B1-ADD5-6A5E4C5CE3C8}" type="presOf" srcId="{17D3B9FA-91DE-41B1-AEE6-DCDD071033B3}" destId="{C77B638C-4FE6-40E7-960D-A1D1DCFB520F}" srcOrd="0" destOrd="1" presId="urn:microsoft.com/office/officeart/2005/8/layout/process3"/>
    <dgm:cxn modelId="{28662824-F8FF-411C-8EEE-F38B099E18B1}" type="presOf" srcId="{99BBE33E-7D90-403D-86C6-FCD1285A7EC8}" destId="{C7416817-FD38-45BB-8D5F-84825DF8FFDB}" srcOrd="0" destOrd="0" presId="urn:microsoft.com/office/officeart/2005/8/layout/process3"/>
    <dgm:cxn modelId="{C8009825-7447-4035-B8DA-70306AD032B4}" srcId="{D52DFD01-8423-4BB3-86DA-C21F6BDDE549}" destId="{96596769-9039-4B18-B731-20D060A549F1}" srcOrd="0" destOrd="0" parTransId="{938E0CCC-33B5-4DD5-BFEB-83A1B1B1667E}" sibTransId="{A7290EE7-5137-435B-8F1B-96D51B54B5A8}"/>
    <dgm:cxn modelId="{4CD6EA36-D450-40F1-83F5-2451DE5D5618}" type="presOf" srcId="{B80DF1EB-97C4-4999-86E3-53448F9315FB}" destId="{2EBBE4C3-754F-4B9E-B2B4-2AFB61711720}" srcOrd="1" destOrd="0" presId="urn:microsoft.com/office/officeart/2005/8/layout/process3"/>
    <dgm:cxn modelId="{C68E7A5B-EDC3-442A-B999-D80801B10227}" srcId="{7DBB2E41-6BE0-4294-BCD3-90BD25C1F2FD}" destId="{7CBCD6AC-ABDD-409B-8422-98185A78EC9F}" srcOrd="2" destOrd="0" parTransId="{7C76D305-EFBE-4C0C-90B5-F6B1EBA14E08}" sibTransId="{D1688F68-B8E8-44FF-8199-94701E6333CB}"/>
    <dgm:cxn modelId="{55FE045D-5272-4647-ACFA-05006AF0CB62}" type="presOf" srcId="{D52DFD01-8423-4BB3-86DA-C21F6BDDE549}" destId="{3C3C0C1F-0AE3-4F69-A222-F861E7B63D37}" srcOrd="1" destOrd="0" presId="urn:microsoft.com/office/officeart/2005/8/layout/process3"/>
    <dgm:cxn modelId="{D53FB94C-397B-4A3F-BA23-E2650C089E54}" type="presOf" srcId="{521CC136-815A-4A3D-8AC2-28206E574621}" destId="{F085F61E-3050-49E0-9DAE-F54E47077AAD}" srcOrd="0" destOrd="1" presId="urn:microsoft.com/office/officeart/2005/8/layout/process3"/>
    <dgm:cxn modelId="{CEB7584F-9578-4308-A8AC-9A277880EF5E}" type="presOf" srcId="{74CBBC11-2B19-4C64-A7C7-C917C4DC3C36}" destId="{C77B638C-4FE6-40E7-960D-A1D1DCFB520F}" srcOrd="0" destOrd="0" presId="urn:microsoft.com/office/officeart/2005/8/layout/process3"/>
    <dgm:cxn modelId="{75727B50-ACB4-4E0A-B01A-49A3DCD5D0BC}" srcId="{7DBB2E41-6BE0-4294-BCD3-90BD25C1F2FD}" destId="{D52DFD01-8423-4BB3-86DA-C21F6BDDE549}" srcOrd="1" destOrd="0" parTransId="{937EBC64-EB1E-4F08-9935-71B2763EF4BF}" sibTransId="{140D775D-91C0-47F0-82C9-198E592288DE}"/>
    <dgm:cxn modelId="{CA60B850-AD4D-4A93-8DDD-5839D2081C74}" srcId="{B80DF1EB-97C4-4999-86E3-53448F9315FB}" destId="{5B66D3FB-0703-4B27-BFC0-FA436B46E10C}" srcOrd="0" destOrd="0" parTransId="{45E0FFA0-A48B-491E-89A0-13ED09A3B35C}" sibTransId="{C15330E8-AE3C-40D5-94B0-FF76BECB4B0A}"/>
    <dgm:cxn modelId="{48D13252-8EBB-4918-A977-2428CC2A59B8}" type="presOf" srcId="{99BBE33E-7D90-403D-86C6-FCD1285A7EC8}" destId="{548456D8-7CC3-4F4B-8356-FFF5A626EBB0}" srcOrd="1" destOrd="0" presId="urn:microsoft.com/office/officeart/2005/8/layout/process3"/>
    <dgm:cxn modelId="{05C7E175-8272-4FBE-8F13-83BF335FA76B}" type="presOf" srcId="{7DBB2E41-6BE0-4294-BCD3-90BD25C1F2FD}" destId="{AFE2F4D6-39AF-45DB-AF93-9429B1181305}" srcOrd="0" destOrd="0" presId="urn:microsoft.com/office/officeart/2005/8/layout/process3"/>
    <dgm:cxn modelId="{85541E78-96C6-412B-9E67-0E41179368AC}" type="presOf" srcId="{140D775D-91C0-47F0-82C9-198E592288DE}" destId="{12B94569-51B9-483E-8771-93332BF3063B}" srcOrd="0" destOrd="0" presId="urn:microsoft.com/office/officeart/2005/8/layout/process3"/>
    <dgm:cxn modelId="{0E3AB35A-0420-4BC0-8855-598983D060D1}" type="presOf" srcId="{90490371-7356-4A2F-808F-9F8C400E7586}" destId="{B9FDC3D4-68BC-4F8F-933C-5A2799C0EFDC}" srcOrd="0" destOrd="1" presId="urn:microsoft.com/office/officeart/2005/8/layout/process3"/>
    <dgm:cxn modelId="{F394DF8A-53DB-4F78-873D-FF89DCC9C2E0}" srcId="{7CBCD6AC-ABDD-409B-8422-98185A78EC9F}" destId="{74CBBC11-2B19-4C64-A7C7-C917C4DC3C36}" srcOrd="0" destOrd="0" parTransId="{8C6E60F0-40DD-4AD3-B801-BB0373161331}" sibTransId="{07FF5D8C-C6AE-4C19-99BA-1B5C506D47A2}"/>
    <dgm:cxn modelId="{AAE2D792-1CEC-453F-883D-A547A1700BCB}" srcId="{7CBCD6AC-ABDD-409B-8422-98185A78EC9F}" destId="{17D3B9FA-91DE-41B1-AEE6-DCDD071033B3}" srcOrd="1" destOrd="0" parTransId="{C9466B4D-7E5E-4C3C-B4D7-E072CB8BE1E8}" sibTransId="{B3917656-A3A6-4FEC-B564-E582551E0546}"/>
    <dgm:cxn modelId="{111BDB97-79EA-4CB9-9C2B-14DA81F79ED8}" srcId="{B80DF1EB-97C4-4999-86E3-53448F9315FB}" destId="{521CC136-815A-4A3D-8AC2-28206E574621}" srcOrd="1" destOrd="0" parTransId="{A7BF5244-40CB-4A6B-A7EE-D2BD2CD97648}" sibTransId="{DC25F747-9F4B-4C03-832B-21A566D5C338}"/>
    <dgm:cxn modelId="{6748B8BE-24B2-4CB4-9CA5-768AA4DD1E3F}" type="presOf" srcId="{5B66D3FB-0703-4B27-BFC0-FA436B46E10C}" destId="{F085F61E-3050-49E0-9DAE-F54E47077AAD}" srcOrd="0" destOrd="0" presId="urn:microsoft.com/office/officeart/2005/8/layout/process3"/>
    <dgm:cxn modelId="{61EB1CC0-1A51-437E-B059-A3EBD9A44518}" type="presOf" srcId="{B80DF1EB-97C4-4999-86E3-53448F9315FB}" destId="{D7630282-A493-4542-AA63-FC288DD428EF}" srcOrd="0" destOrd="0" presId="urn:microsoft.com/office/officeart/2005/8/layout/process3"/>
    <dgm:cxn modelId="{A1CC3FD0-6BD6-4ABF-BB85-3491945FEE69}" srcId="{7DBB2E41-6BE0-4294-BCD3-90BD25C1F2FD}" destId="{B80DF1EB-97C4-4999-86E3-53448F9315FB}" srcOrd="0" destOrd="0" parTransId="{62AA7A1B-82BA-40FB-A27B-6DB06230011C}" sibTransId="{99BBE33E-7D90-403D-86C6-FCD1285A7EC8}"/>
    <dgm:cxn modelId="{A8A785D2-CC48-4765-8152-719D13EBF36C}" srcId="{D52DFD01-8423-4BB3-86DA-C21F6BDDE549}" destId="{90490371-7356-4A2F-808F-9F8C400E7586}" srcOrd="1" destOrd="0" parTransId="{876CCFC6-BE8B-4800-8ACF-955F4311B3AD}" sibTransId="{695C695E-1B6B-46F3-B1EC-3E530F918A77}"/>
    <dgm:cxn modelId="{04B78EE5-5990-45F0-8886-450442A96D7F}" type="presOf" srcId="{D52DFD01-8423-4BB3-86DA-C21F6BDDE549}" destId="{B0F5ADB2-0664-46EA-A26B-7BB291F41F4D}" srcOrd="0" destOrd="0" presId="urn:microsoft.com/office/officeart/2005/8/layout/process3"/>
    <dgm:cxn modelId="{44B2E9E5-A186-47A9-9912-824D93110EFF}" type="presOf" srcId="{7CBCD6AC-ABDD-409B-8422-98185A78EC9F}" destId="{B617E12C-C597-44F5-9065-DA04EA5F48B6}" srcOrd="0" destOrd="0" presId="urn:microsoft.com/office/officeart/2005/8/layout/process3"/>
    <dgm:cxn modelId="{9474D7FD-29FD-4089-821D-60BCF1E0926F}" type="presOf" srcId="{96596769-9039-4B18-B731-20D060A549F1}" destId="{B9FDC3D4-68BC-4F8F-933C-5A2799C0EFDC}" srcOrd="0" destOrd="0" presId="urn:microsoft.com/office/officeart/2005/8/layout/process3"/>
    <dgm:cxn modelId="{A05CA223-0933-4636-86F8-CAB22C10B431}" type="presParOf" srcId="{AFE2F4D6-39AF-45DB-AF93-9429B1181305}" destId="{D564C8B6-C5B9-43DB-910A-1105B514DEB0}" srcOrd="0" destOrd="0" presId="urn:microsoft.com/office/officeart/2005/8/layout/process3"/>
    <dgm:cxn modelId="{C95D289F-D874-4F41-92AE-795C35ADC9F2}" type="presParOf" srcId="{D564C8B6-C5B9-43DB-910A-1105B514DEB0}" destId="{D7630282-A493-4542-AA63-FC288DD428EF}" srcOrd="0" destOrd="0" presId="urn:microsoft.com/office/officeart/2005/8/layout/process3"/>
    <dgm:cxn modelId="{848CA4F7-DC4D-4131-9208-AC20BE51EE15}" type="presParOf" srcId="{D564C8B6-C5B9-43DB-910A-1105B514DEB0}" destId="{2EBBE4C3-754F-4B9E-B2B4-2AFB61711720}" srcOrd="1" destOrd="0" presId="urn:microsoft.com/office/officeart/2005/8/layout/process3"/>
    <dgm:cxn modelId="{2CC74EB2-E766-4045-AC64-F69919F7B91D}" type="presParOf" srcId="{D564C8B6-C5B9-43DB-910A-1105B514DEB0}" destId="{F085F61E-3050-49E0-9DAE-F54E47077AAD}" srcOrd="2" destOrd="0" presId="urn:microsoft.com/office/officeart/2005/8/layout/process3"/>
    <dgm:cxn modelId="{FF2F270C-4D60-4C6A-960A-81F2F0231F5C}" type="presParOf" srcId="{AFE2F4D6-39AF-45DB-AF93-9429B1181305}" destId="{C7416817-FD38-45BB-8D5F-84825DF8FFDB}" srcOrd="1" destOrd="0" presId="urn:microsoft.com/office/officeart/2005/8/layout/process3"/>
    <dgm:cxn modelId="{F3447BCC-6E53-4938-A8E9-1F2CEB2C5E2A}" type="presParOf" srcId="{C7416817-FD38-45BB-8D5F-84825DF8FFDB}" destId="{548456D8-7CC3-4F4B-8356-FFF5A626EBB0}" srcOrd="0" destOrd="0" presId="urn:microsoft.com/office/officeart/2005/8/layout/process3"/>
    <dgm:cxn modelId="{2BA01AA4-BB11-469F-B769-77A656088162}" type="presParOf" srcId="{AFE2F4D6-39AF-45DB-AF93-9429B1181305}" destId="{80370535-9A8F-42B1-844D-193FA3AEF998}" srcOrd="2" destOrd="0" presId="urn:microsoft.com/office/officeart/2005/8/layout/process3"/>
    <dgm:cxn modelId="{3893D170-F559-4F60-A0BC-B0064B19CFC5}" type="presParOf" srcId="{80370535-9A8F-42B1-844D-193FA3AEF998}" destId="{B0F5ADB2-0664-46EA-A26B-7BB291F41F4D}" srcOrd="0" destOrd="0" presId="urn:microsoft.com/office/officeart/2005/8/layout/process3"/>
    <dgm:cxn modelId="{79A8C1DC-9B51-4EBC-877A-D3082E38053C}" type="presParOf" srcId="{80370535-9A8F-42B1-844D-193FA3AEF998}" destId="{3C3C0C1F-0AE3-4F69-A222-F861E7B63D37}" srcOrd="1" destOrd="0" presId="urn:microsoft.com/office/officeart/2005/8/layout/process3"/>
    <dgm:cxn modelId="{4FADB3B1-7751-42E6-97E8-72AF245677BA}" type="presParOf" srcId="{80370535-9A8F-42B1-844D-193FA3AEF998}" destId="{B9FDC3D4-68BC-4F8F-933C-5A2799C0EFDC}" srcOrd="2" destOrd="0" presId="urn:microsoft.com/office/officeart/2005/8/layout/process3"/>
    <dgm:cxn modelId="{025D8F4E-0F0D-46AF-B92F-E98F5944F1B3}" type="presParOf" srcId="{AFE2F4D6-39AF-45DB-AF93-9429B1181305}" destId="{12B94569-51B9-483E-8771-93332BF3063B}" srcOrd="3" destOrd="0" presId="urn:microsoft.com/office/officeart/2005/8/layout/process3"/>
    <dgm:cxn modelId="{39C1AF9F-B821-4B27-9E3E-C067F0B36E88}" type="presParOf" srcId="{12B94569-51B9-483E-8771-93332BF3063B}" destId="{14EDAF7D-F567-42EA-B587-B9AE0E78DB13}" srcOrd="0" destOrd="0" presId="urn:microsoft.com/office/officeart/2005/8/layout/process3"/>
    <dgm:cxn modelId="{9A2FA755-34CD-47AA-86C8-2F69C2E75772}" type="presParOf" srcId="{AFE2F4D6-39AF-45DB-AF93-9429B1181305}" destId="{26DD79B0-468E-4E91-ABC2-6FC8A6DDCC4F}" srcOrd="4" destOrd="0" presId="urn:microsoft.com/office/officeart/2005/8/layout/process3"/>
    <dgm:cxn modelId="{8FFDE58D-4033-46AE-913E-2074771E7686}" type="presParOf" srcId="{26DD79B0-468E-4E91-ABC2-6FC8A6DDCC4F}" destId="{B617E12C-C597-44F5-9065-DA04EA5F48B6}" srcOrd="0" destOrd="0" presId="urn:microsoft.com/office/officeart/2005/8/layout/process3"/>
    <dgm:cxn modelId="{D2723305-72FA-492B-AB83-BBD9729E0C0C}" type="presParOf" srcId="{26DD79B0-468E-4E91-ABC2-6FC8A6DDCC4F}" destId="{673AB0B5-1BB2-45B1-900B-23D3396F1D45}" srcOrd="1" destOrd="0" presId="urn:microsoft.com/office/officeart/2005/8/layout/process3"/>
    <dgm:cxn modelId="{03A32CE9-ECC2-4715-BF84-319847B4D8FA}" type="presParOf" srcId="{26DD79B0-468E-4E91-ABC2-6FC8A6DDCC4F}" destId="{C77B638C-4FE6-40E7-960D-A1D1DCFB520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BE4C3-754F-4B9E-B2B4-2AFB61711720}">
      <dsp:nvSpPr>
        <dsp:cNvPr id="0" name=""/>
        <dsp:cNvSpPr/>
      </dsp:nvSpPr>
      <dsp:spPr>
        <a:xfrm>
          <a:off x="5448" y="1150476"/>
          <a:ext cx="2477176" cy="1402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/>
            <a:t>Static Pattern Recognition</a:t>
          </a:r>
          <a:endParaRPr lang="en-US" sz="2400" kern="1200" dirty="0"/>
        </a:p>
      </dsp:txBody>
      <dsp:txXfrm>
        <a:off x="5448" y="1150476"/>
        <a:ext cx="2477176" cy="934682"/>
      </dsp:txXfrm>
    </dsp:sp>
    <dsp:sp modelId="{F085F61E-3050-49E0-9DAE-F54E47077AAD}">
      <dsp:nvSpPr>
        <dsp:cNvPr id="0" name=""/>
        <dsp:cNvSpPr/>
      </dsp:nvSpPr>
      <dsp:spPr>
        <a:xfrm>
          <a:off x="512821" y="2085158"/>
          <a:ext cx="2477176" cy="2891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Static Gesture Recognition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Sterile Gesture Training</a:t>
          </a:r>
        </a:p>
      </dsp:txBody>
      <dsp:txXfrm>
        <a:off x="585375" y="2157712"/>
        <a:ext cx="2332068" cy="2746592"/>
      </dsp:txXfrm>
    </dsp:sp>
    <dsp:sp modelId="{C7416817-FD38-45BB-8D5F-84825DF8FFDB}">
      <dsp:nvSpPr>
        <dsp:cNvPr id="0" name=""/>
        <dsp:cNvSpPr/>
      </dsp:nvSpPr>
      <dsp:spPr>
        <a:xfrm>
          <a:off x="2858155" y="1309444"/>
          <a:ext cx="796125" cy="616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858155" y="1432793"/>
        <a:ext cx="611102" cy="370047"/>
      </dsp:txXfrm>
    </dsp:sp>
    <dsp:sp modelId="{3C3C0C1F-0AE3-4F69-A222-F861E7B63D37}">
      <dsp:nvSpPr>
        <dsp:cNvPr id="0" name=""/>
        <dsp:cNvSpPr/>
      </dsp:nvSpPr>
      <dsp:spPr>
        <a:xfrm>
          <a:off x="3984748" y="1150476"/>
          <a:ext cx="2477176" cy="1402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Dynamic Pattern Recognition</a:t>
          </a:r>
        </a:p>
      </dsp:txBody>
      <dsp:txXfrm>
        <a:off x="3984748" y="1150476"/>
        <a:ext cx="2477176" cy="934682"/>
      </dsp:txXfrm>
    </dsp:sp>
    <dsp:sp modelId="{B9FDC3D4-68BC-4F8F-933C-5A2799C0EFDC}">
      <dsp:nvSpPr>
        <dsp:cNvPr id="0" name=""/>
        <dsp:cNvSpPr/>
      </dsp:nvSpPr>
      <dsp:spPr>
        <a:xfrm>
          <a:off x="4492122" y="2085158"/>
          <a:ext cx="2477176" cy="2891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Dynamic Gesture Recognition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Medication Packaging Insert Detection</a:t>
          </a:r>
        </a:p>
      </dsp:txBody>
      <dsp:txXfrm>
        <a:off x="4564676" y="2157712"/>
        <a:ext cx="2332068" cy="2746592"/>
      </dsp:txXfrm>
    </dsp:sp>
    <dsp:sp modelId="{12B94569-51B9-483E-8771-93332BF3063B}">
      <dsp:nvSpPr>
        <dsp:cNvPr id="0" name=""/>
        <dsp:cNvSpPr/>
      </dsp:nvSpPr>
      <dsp:spPr>
        <a:xfrm>
          <a:off x="6837455" y="1309444"/>
          <a:ext cx="796125" cy="616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837455" y="1432793"/>
        <a:ext cx="611102" cy="370047"/>
      </dsp:txXfrm>
    </dsp:sp>
    <dsp:sp modelId="{673AB0B5-1BB2-45B1-900B-23D3396F1D45}">
      <dsp:nvSpPr>
        <dsp:cNvPr id="0" name=""/>
        <dsp:cNvSpPr/>
      </dsp:nvSpPr>
      <dsp:spPr>
        <a:xfrm>
          <a:off x="7964048" y="1150476"/>
          <a:ext cx="2477176" cy="1402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7964048" y="1150476"/>
        <a:ext cx="2477176" cy="934682"/>
      </dsp:txXfrm>
    </dsp:sp>
    <dsp:sp modelId="{C77B638C-4FE6-40E7-960D-A1D1DCFB520F}">
      <dsp:nvSpPr>
        <dsp:cNvPr id="0" name=""/>
        <dsp:cNvSpPr/>
      </dsp:nvSpPr>
      <dsp:spPr>
        <a:xfrm>
          <a:off x="8471422" y="2085158"/>
          <a:ext cx="2477176" cy="2891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THz IC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Future Work</a:t>
          </a:r>
        </a:p>
      </dsp:txBody>
      <dsp:txXfrm>
        <a:off x="8543976" y="2157712"/>
        <a:ext cx="2332068" cy="2746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1B953-5F29-49FF-9A6F-CA9DBFD8F67F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3A36A-211E-4974-B8FA-7071DED4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1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0887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8234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7677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078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8791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9677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14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66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949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17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81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056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1838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9941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0749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4505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7544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6EF3-20EC-4B40-8C52-B02E51BBC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en-US" sz="32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algn="ctr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E6A56-A711-4EFB-9008-12A190DB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958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521C-DC99-46E3-94A6-CF7CD053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3B0BF-0281-4161-86DB-2D0C88E43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50025"/>
            <a:ext cx="10515600" cy="4726938"/>
          </a:xfrm>
        </p:spPr>
        <p:txBody>
          <a:bodyPr vert="eaVert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D8349-6711-4678-8928-EA1495F4AFE8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935D1-CEA8-4C45-8298-4380C8A6B44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DF4E8339-3F09-4FA0-8198-AE6C70D6F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373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E8942FB2-C42B-433A-814C-78919B3EB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6F1D2-A57C-4AA4-BFD9-8FB9855E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4" name="Picture 2" descr="Image result for txace logo">
            <a:extLst>
              <a:ext uri="{FF2B5EF4-FFF2-40B4-BE49-F238E27FC236}">
                <a16:creationId xmlns:a16="http://schemas.microsoft.com/office/drawing/2014/main" id="{4094FB86-CBD3-4857-B21C-94D12773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5B5118-639C-42E0-9C23-4DCB5EFD350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19408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AA156-600E-47CB-836B-9B6B1E1A2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1FC7E-89B7-4135-AB88-ECE04D4D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63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B9216F02-A344-4E41-ABFD-362E34D86E4D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6122-A4B1-405D-9517-6430D102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0" y="280566"/>
            <a:ext cx="10515600" cy="908578"/>
          </a:xfrm>
        </p:spPr>
        <p:txBody>
          <a:bodyPr>
            <a:normAutofit/>
          </a:bodyPr>
          <a:lstStyle>
            <a:lvl1pPr algn="ctr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2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BB46-450F-4966-A32E-3E725145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0" y="1490869"/>
            <a:ext cx="10634870" cy="4686093"/>
          </a:xfrm>
        </p:spPr>
        <p:txBody>
          <a:bodyPr>
            <a:normAutofit/>
          </a:bodyPr>
          <a:lstStyle>
            <a:lvl1pPr>
              <a:defRPr sz="2800"/>
            </a:lvl1pPr>
            <a:lvl2pPr marL="800100" indent="-342900">
              <a:defRPr lang="en-US" sz="2000" dirty="0">
                <a:solidFill>
                  <a:schemeClr val="tx1"/>
                </a:solidFill>
                <a:latin typeface="+mn-lt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8396DAE8-625F-482E-9121-4AA3A0AFE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722" y="1219200"/>
            <a:ext cx="1158890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70879C8-FD1A-48AA-9613-1B98F4BBC337}"/>
              </a:ext>
            </a:extLst>
          </p:cNvPr>
          <p:cNvSpPr txBox="1">
            <a:spLocks/>
          </p:cNvSpPr>
          <p:nvPr/>
        </p:nvSpPr>
        <p:spPr>
          <a:xfrm>
            <a:off x="11162466" y="6450913"/>
            <a:ext cx="858726" cy="32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algn="r" rtl="1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 kumimoji="1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</a:defRPr>
            </a:lvl5pPr>
            <a:lvl6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</a:defRPr>
            </a:lvl6pPr>
            <a:lvl7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</a:defRPr>
            </a:lvl7pPr>
            <a:lvl8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</a:defRPr>
            </a:lvl8pPr>
            <a:lvl9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</a:defRPr>
            </a:lvl9pPr>
          </a:lstStyle>
          <a:p>
            <a:pPr lvl="0"/>
            <a:fld id="{9EC71654-96A5-4280-94F3-931C61A9F92C}" type="slidenum">
              <a:rPr lang="en-IN" smtClean="0"/>
              <a:pPr lvl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818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1D04-A2AB-424F-B7ED-9C245BE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0C6F-1901-4367-8744-4FCF5070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76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8786-BC4B-4BE9-A749-2CFC6EF3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>
            <a:normAutofit/>
          </a:bodyPr>
          <a:lstStyle>
            <a:lvl1pPr>
              <a:defRPr lang="en-US" sz="32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algn="ctr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BA94-F55A-48E1-9E53-92D36B9D8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5D3B5-9A2E-491C-98BA-03DA3815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0025"/>
            <a:ext cx="5181600" cy="47269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7F909E-2673-4BFC-976A-78A5AB015726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AC9A116E-3C37-4D08-821F-921D6C90ED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748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909B1B4-9FBB-40D9-8FD8-103FC9AEB11B}"/>
              </a:ext>
            </a:extLst>
          </p:cNvPr>
          <p:cNvSpPr txBox="1">
            <a:spLocks/>
          </p:cNvSpPr>
          <p:nvPr/>
        </p:nvSpPr>
        <p:spPr>
          <a:xfrm>
            <a:off x="11221278" y="6492874"/>
            <a:ext cx="629195" cy="18200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18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3429786-728A-44A8-8C50-79C5316C0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8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C37E-0304-41EA-8271-C25BD5EE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28300"/>
          </a:xfrm>
        </p:spPr>
        <p:txBody>
          <a:bodyPr>
            <a:normAutofit/>
          </a:bodyPr>
          <a:lstStyle>
            <a:lvl1pPr>
              <a:defRPr lang="en-US" sz="32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algn="ctr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3EDA-E21E-4418-82BD-ED66C5D8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105751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4C930-09FB-488D-A3A2-112E15B8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6EF8-14CB-4361-99A7-D90268F31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105751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DA151-6D0E-4281-83AC-405FC26D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0D8A0-9CD6-45CF-B0E2-1FBE9F39EA69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</p:spPr>
        <p:txBody>
          <a:bodyPr vert="horz" lIns="0" tIns="0" rIns="0" bIns="0" rtlCol="0" anchor="ctr"/>
          <a:lstStyle/>
          <a:p>
            <a:pPr lvl="0" algn="ctr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9E46FB2-ECD0-4E5F-BEBC-9CA109460D25}"/>
              </a:ext>
            </a:extLst>
          </p:cNvPr>
          <p:cNvSpPr txBox="1">
            <a:spLocks/>
          </p:cNvSpPr>
          <p:nvPr/>
        </p:nvSpPr>
        <p:spPr>
          <a:xfrm>
            <a:off x="11469782" y="6520075"/>
            <a:ext cx="380691" cy="1548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1800" b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IN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8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3C3A-22D8-4B80-8C29-0D468E08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90" y="303454"/>
            <a:ext cx="10515600" cy="915746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409E69-3B55-4B66-88E3-3F4C737A1C9C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099AC-FA1F-4674-A973-EE763792A9A3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4B82D4D4-2EBE-4B2A-84E9-A5480884F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722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A7EDE-7B89-4313-97C4-A8331405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3" name="Picture 2" descr="Image result for txace logo">
            <a:extLst>
              <a:ext uri="{FF2B5EF4-FFF2-40B4-BE49-F238E27FC236}">
                <a16:creationId xmlns:a16="http://schemas.microsoft.com/office/drawing/2014/main" id="{3202B9CA-2CF6-4414-BCBF-D16D7EF6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1882F-A3E3-4AFD-8538-3F8D3F5B972F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5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6537299E-5A2C-4164-82E8-E05A25DA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49F505-5B33-4080-9F12-0BD8E3E64065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3B68F-CDA3-467A-89A4-C8E1EAB3567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785B1DB1-AF2D-4AEA-9E28-668C97F122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568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2124A-0A79-4B21-B116-E2C901E9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2" name="Picture 2" descr="Image result for txace logo">
            <a:extLst>
              <a:ext uri="{FF2B5EF4-FFF2-40B4-BE49-F238E27FC236}">
                <a16:creationId xmlns:a16="http://schemas.microsoft.com/office/drawing/2014/main" id="{46223BCD-1053-4E04-B4AB-EBEFDD87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614419-455F-469F-B83D-13A9E450991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4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BFACAB19-EC38-4ED2-ACF0-F61CC5A7E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9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30A6-9E7D-49DC-8082-63ADC82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3747-2CFC-4CA5-BFC8-24F4E15CF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BC7A2-0D79-4751-85EB-6EB93EB7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72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2B07-5549-4AC5-9E77-88F25FF1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EAEDB-FF9D-4A39-A513-B40AFF08B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1740-C92F-410A-BCD5-CBEB6E144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A86D4-1905-4B50-BAC5-6C72C90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54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3DD9F-F11F-4EE5-8AF6-C21E4EE0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1"/>
            <a:ext cx="10515600" cy="4805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US" dirty="0"/>
              <a:t>Click to edit Master text styles</a:t>
            </a:r>
          </a:p>
          <a:p>
            <a: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E49B2630-AFDA-3740-A7D8-2E257AA1DD8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722" y="1219200"/>
            <a:ext cx="1158890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5135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lang="en-US" sz="3200" b="1" kern="1200" dirty="0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eg"/><Relationship Id="rId5" Type="http://schemas.openxmlformats.org/officeDocument/2006/relationships/image" Target="../media/image37.emf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2.0713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2e.ti.com/blogs_/b/behind_the_wheel/archive/2019/01/09/how-mmwave-sensors-enable-autonomous-parkin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5" y="146280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6900" y="1358486"/>
            <a:ext cx="8458200" cy="101354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Advanced Algorithms for Terahertz Sensing and Recognition</a:t>
            </a: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157" y="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93" y="619986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1943100" y="3019266"/>
            <a:ext cx="8458200" cy="26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2400" b="1" dirty="0"/>
              <a:t>Murat Torlak and Yiorgos Makris</a:t>
            </a:r>
          </a:p>
          <a:p>
            <a:pPr algn="ctr"/>
            <a:r>
              <a:rPr lang="en-US" sz="1800" b="1" dirty="0"/>
              <a:t>University of Texas at Dallas</a:t>
            </a: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FF0000"/>
              </a:solidFill>
              <a:latin typeface="Arial"/>
            </a:endParaRP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FF0000"/>
              </a:solidFill>
              <a:latin typeface="Arial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sz="2400" b="1" dirty="0">
                <a:solidFill>
                  <a:srgbClr val="FF0000"/>
                </a:solidFill>
                <a:latin typeface="Arial"/>
              </a:rPr>
              <a:t>Texas Instruments Foundational Technology Research Program on Millimeter Wave and High Frequency Microsystems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2400" b="1" kern="0" dirty="0">
                <a:solidFill>
                  <a:srgbClr val="F4640C"/>
                </a:solidFill>
                <a:latin typeface="Arial"/>
              </a:rPr>
              <a:t>University of Texas at Dallas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4419600" y="6269983"/>
            <a:ext cx="3505200" cy="29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June 12, 2020</a:t>
            </a:r>
          </a:p>
        </p:txBody>
      </p:sp>
    </p:spTree>
    <p:extLst>
      <p:ext uri="{BB962C8B-B14F-4D97-AF65-F5344CB8AC3E}">
        <p14:creationId xmlns:p14="http://schemas.microsoft.com/office/powerpoint/2010/main" val="284580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73E37-BF83-4801-862D-1CD4ED3B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148"/>
            <a:ext cx="6477000" cy="5278452"/>
          </a:xfrm>
        </p:spPr>
        <p:txBody>
          <a:bodyPr>
            <a:normAutofit/>
          </a:bodyPr>
          <a:lstStyle/>
          <a:p>
            <a:r>
              <a:rPr lang="en-US" sz="2400" dirty="0"/>
              <a:t>Move radar along planar aperture</a:t>
            </a:r>
          </a:p>
          <a:p>
            <a:r>
              <a:rPr lang="en-US" sz="2400" dirty="0"/>
              <a:t>Quickly obtain many perspectives of gesture!</a:t>
            </a:r>
          </a:p>
        </p:txBody>
      </p:sp>
      <p:pic>
        <p:nvPicPr>
          <p:cNvPr id="1026" name="Picture 2" descr="https://lh3.googleusercontent.com/b79ne7QdGP5jwM5r-myOXXfiQpSJe3A_V3uugJAgqE0ZLHODkOoXGntnael03e_DcoDJR1IDbtlTY7tOhLY8eP_GdPEEr24uQz7biGryiaaNEll7Qmz5plZ8APlPeULugxNs30m_ZrMYQl9LttrPyxeuU9yEBcq528jLGa9TLaj3rmhswQr-88C7roYiGMr98b-iRdhMzN_bbHvIqfLro9bVHfe-nHOmxBKmzjv3oNzXabl7PO4AUEodjIu_TCUdHWvGhwPiR92mBF-sD3plb-DHim7cE4YaVTXXiod55GRj1gzwuoPQaq7zj6oJg0InwG-3CQYAlClFJAR261BRKXt__5kL3HQG5ZpA35EUlFfcGt3AUxqFwHduQoNrbtPBMsv3I-nVgy2WHHh9zWjFkIB4R1aZNl4-zbdYMISIt0YpgvZ2b2TAIYAD6p-Hi58OZcQ_weUZp4yJsog2Ghh4T-iclto2x5-5H7TWChq-mA1vt5AYtV2QQ-veGfLwmmpk4FnpW14vvChMhwX0gW8zseIxpXTD26HiKZ4udwlTqvUCQ2ye76xYdmzEnewmI3SJVzH9SV4db7bHcqpCg_SzF_ErFZcimHhAeKtUlNJGnrfCQAvxcHIzJR2Y7wUsPO37eqkNl7f_GEhmQENBwcUI3o0Jdazj-vJtoLgpTIB50dgLa8INF6IgETfT=w711-h947-no">
            <a:extLst>
              <a:ext uri="{FF2B5EF4-FFF2-40B4-BE49-F238E27FC236}">
                <a16:creationId xmlns:a16="http://schemas.microsoft.com/office/drawing/2014/main" id="{F568E97D-8F2A-432A-B3AD-1313BFB8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718333"/>
            <a:ext cx="3124200" cy="416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079C122-520D-4F3D-8036-795C403E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Static Data Collection – Scanner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3EE59D-0ADF-453E-853A-A462CDF1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2224107"/>
            <a:ext cx="4114800" cy="38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1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EEB5-3833-4812-8E01-4203B867B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Sterile Gesture Training</a:t>
            </a:r>
          </a:p>
        </p:txBody>
      </p:sp>
    </p:spTree>
    <p:extLst>
      <p:ext uri="{BB962C8B-B14F-4D97-AF65-F5344CB8AC3E}">
        <p14:creationId xmlns:p14="http://schemas.microsoft.com/office/powerpoint/2010/main" val="360851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CE927C2-C782-47D3-BC58-3E47A013E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7585"/>
          <a:stretch/>
        </p:blipFill>
        <p:spPr>
          <a:xfrm>
            <a:off x="6006603" y="4762289"/>
            <a:ext cx="2690554" cy="1621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C16F7-07E5-44FA-997E-614B6176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Sterile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6F7EF-3B47-4F51-B736-58D073840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Hand</a:t>
            </a:r>
            <a:r>
              <a:rPr lang="en-US" sz="2800" dirty="0"/>
              <a:t>– 40000/class</a:t>
            </a:r>
          </a:p>
          <a:p>
            <a:pPr lvl="1"/>
            <a:r>
              <a:rPr lang="en-US" dirty="0"/>
              <a:t>3 gesture classes</a:t>
            </a:r>
          </a:p>
          <a:p>
            <a:r>
              <a:rPr lang="en-US" dirty="0"/>
              <a:t>Foil Cutout– 40000/class</a:t>
            </a:r>
          </a:p>
          <a:p>
            <a:pPr lvl="1"/>
            <a:r>
              <a:rPr lang="en-US" dirty="0"/>
              <a:t>3 corresponding foil “cutout” classes</a:t>
            </a:r>
          </a:p>
          <a:p>
            <a:r>
              <a:rPr lang="en-US" sz="2800" dirty="0"/>
              <a:t>Size per class: (</a:t>
            </a:r>
            <a:r>
              <a:rPr lang="en-US" sz="2800" dirty="0">
                <a:solidFill>
                  <a:srgbClr val="FF0000"/>
                </a:solidFill>
              </a:rPr>
              <a:t>64</a:t>
            </a:r>
            <a:r>
              <a:rPr lang="en-US" sz="2800" dirty="0"/>
              <a:t>, </a:t>
            </a:r>
            <a:r>
              <a:rPr lang="en-US" dirty="0">
                <a:solidFill>
                  <a:srgbClr val="FFC000"/>
                </a:solidFill>
              </a:rPr>
              <a:t>8</a:t>
            </a:r>
            <a:r>
              <a:rPr lang="en-US" sz="2800" dirty="0"/>
              <a:t>, </a:t>
            </a:r>
            <a:r>
              <a:rPr lang="en-US" dirty="0">
                <a:solidFill>
                  <a:srgbClr val="92D050"/>
                </a:solidFill>
              </a:rPr>
              <a:t>40000</a:t>
            </a:r>
            <a:r>
              <a:rPr lang="en-US" sz="2800" dirty="0"/>
              <a:t>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64: range FFT bins</a:t>
            </a:r>
          </a:p>
          <a:p>
            <a:pPr lvl="1"/>
            <a:r>
              <a:rPr lang="en-US" sz="2400" dirty="0">
                <a:solidFill>
                  <a:srgbClr val="FFC000"/>
                </a:solidFill>
              </a:rPr>
              <a:t>8: virtual antennas</a:t>
            </a:r>
          </a:p>
          <a:p>
            <a:pPr lvl="1"/>
            <a:r>
              <a:rPr lang="en-US" sz="2400" dirty="0">
                <a:solidFill>
                  <a:srgbClr val="92D050"/>
                </a:solidFill>
              </a:rPr>
              <a:t>40000: hand in different positions</a:t>
            </a:r>
            <a:endParaRPr lang="en-US" sz="2800" dirty="0">
              <a:solidFill>
                <a:srgbClr val="00B0F0"/>
              </a:solidFill>
            </a:endParaRPr>
          </a:p>
          <a:p>
            <a:pPr lvl="1"/>
            <a:endParaRPr lang="en-US" sz="2700" dirty="0">
              <a:solidFill>
                <a:srgbClr val="00B0F0"/>
              </a:solidFill>
            </a:endParaRPr>
          </a:p>
        </p:txBody>
      </p:sp>
      <p:pic>
        <p:nvPicPr>
          <p:cNvPr id="4" name="Picture 2" descr="https://lh3.googleusercontent.com/CdYXyP2mpPa3jA1Zr5SOwuTneQQxjY4FRQMrDTNbn-39DwI4i_HFLblKoVuIgo_0hRHCz_Jd1hhFs_iX69WWoLubplb4jYKjwJAc4qAW0BBg8hQ4K1xezlZzcxffR9M7WtCpgsvXoBtbR4TM3kAlPmlE0wmPsX6afnTcDxRYS_9XN4WVw5RkC9oYSUCA401L30gzBKeavDJeGwX1zbmaR4d4rVk5xwPT0zvsGpeQV9TIO5E32hp6xzl7la1BuCtqrZu5z_4WzBdpvPquXhKE7SAQxdjtm5u2wp9qEK-rYg6pm1VyJ00qusvZSUXMvLXZoe6hAfkX9vks4apxktWCOrMs_L9GnV4vOmRPxdvW1SQo5jah1j-8chEQT_Abau1r4sSTLMXyGHC3MXrHtwKvOyD1DwhPN3lZ94DPSBXROL-lN3ZEflhe2AaR7r79egxZgtHWP5MesAopxz3qY9SFF2e_j1ZrznrgPC93MSo_cjnoP4CjDGPg8wTvQRM4KSoVcDEIzsgppSX2QTf8rYHhb1e1BENVQRINnOjQWfXyOd-NWeYJtzp49iSR8y2WNeLP7ceTmY6RAMCtXPFGMJdOvgeMF3nLVjdTGIMRbBDtSut1u-0z4kodCTqTL_1gEQkjStbaz9Sbj9EYhmd1om3YPTnPwbPAbjhlpW5IOkVVqLNyvOXtyWftBGZ1=w676-h937-no">
            <a:extLst>
              <a:ext uri="{FF2B5EF4-FFF2-40B4-BE49-F238E27FC236}">
                <a16:creationId xmlns:a16="http://schemas.microsoft.com/office/drawing/2014/main" id="{38D57237-EB01-4F09-8313-34F1354A8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584" y="1442857"/>
            <a:ext cx="1917313" cy="266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b5JxYwt-tc3Mrn1PhlBWHcQfZ5oG5cSOddFLB5siE_rlWNFspk4AYHYgPTPCwbbbQlpv8Lo4MaWj6fSsXTdfgqvb_GZIdP0ovITd4nffRdpRJU2suFwKv79v0vGg4VdlfQPT-2TwbTpNt601qbmppiyPxYF1R3VH032p0Y8_LOo08YnO9w9jxrBbkX5JUOs8HwTQY40HtsYBuKe7nCOCYPVBM9lykBOIam4b8Dkv5eKcI8fFFgZ6bApqk79PYyAyZYx49L7EXa2tKOpC-KF50tktUTzVjM7XWpjCrqACY4TARmCIS6PONJW1KvETZU7ZcxvOF-FrXrB86g3S724dedV9ojvhlOueQ9XwbmD2stRir2gZW7RxCwF4SAVfnMWJch-7P_SHa1SBT6LQz0aJnKrTUi6P9SgjIpb0XnMkA2V4q1fRV8PkR3QMpE2tbgAA-0og14oUAIaPB6k8bGa3L84TFnELJhL1Fq-x_pMfMnfVLugS7JildOHAeNUP-RPLiT48nc_q_lTcjMY6xPWULBt_oJjt5StCNlD2j2pweJaKLtv6tuj4xog1N_AoqZ8PsAEsKp2QU2w0vR9qTzn0SCWPKkqkNOurnew7m50_kt8tIRR6J6I-zQjI2AI9NIuMDnbyiXtnYtKLdVrPfOyqVkpAev0OBUbiEtYBxHVKTc5rHUSeLaHcmTOj=w703-h937-no">
            <a:extLst>
              <a:ext uri="{FF2B5EF4-FFF2-40B4-BE49-F238E27FC236}">
                <a16:creationId xmlns:a16="http://schemas.microsoft.com/office/drawing/2014/main" id="{CC1370E5-87EA-44B7-93DA-5C8BA837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553" y="1442857"/>
            <a:ext cx="1997674" cy="266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B2425A-D2CB-4470-A61A-BB52466856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22" r="8359"/>
          <a:stretch/>
        </p:blipFill>
        <p:spPr>
          <a:xfrm>
            <a:off x="8794867" y="4762289"/>
            <a:ext cx="2690554" cy="1621589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B34EB8F0-4E7D-4C16-A97B-BE3A89BF8A4F}"/>
              </a:ext>
            </a:extLst>
          </p:cNvPr>
          <p:cNvSpPr/>
          <p:nvPr/>
        </p:nvSpPr>
        <p:spPr>
          <a:xfrm>
            <a:off x="7210640" y="4222865"/>
            <a:ext cx="457200" cy="539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7192AB0-BBEB-4762-A84A-CD682C6ABD1E}"/>
              </a:ext>
            </a:extLst>
          </p:cNvPr>
          <p:cNvSpPr/>
          <p:nvPr/>
        </p:nvSpPr>
        <p:spPr>
          <a:xfrm>
            <a:off x="9830790" y="4234882"/>
            <a:ext cx="457200" cy="539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F1AD9A-274F-4E7C-8E05-E7CF9ACB1D2C}"/>
              </a:ext>
            </a:extLst>
          </p:cNvPr>
          <p:cNvSpPr txBox="1"/>
          <p:nvPr/>
        </p:nvSpPr>
        <p:spPr>
          <a:xfrm>
            <a:off x="699948" y="5573083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Foil cutout has much higher RCS</a:t>
            </a:r>
          </a:p>
        </p:txBody>
      </p:sp>
    </p:spTree>
    <p:extLst>
      <p:ext uri="{BB962C8B-B14F-4D97-AF65-F5344CB8AC3E}">
        <p14:creationId xmlns:p14="http://schemas.microsoft.com/office/powerpoint/2010/main" val="167187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4FC3-50AF-491D-A31A-1BA711B4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Sterile Gesture Training: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FF04-BCDF-49B6-8B26-67A4EFC46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10515600" cy="498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Scenarios: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Train with human data, test with human data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 with 40% human data 60% cutout “sterile” data, test with human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			Range FFT	Range Angle FFT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Results: 	85%				90%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Results: 	93%				95%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Conclusion</a:t>
            </a:r>
            <a:r>
              <a:rPr lang="en-US" dirty="0"/>
              <a:t>: “sterile” data improves 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83907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9765-3EEC-4E64-8353-318C5BF3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Sterile Gesture Training: Range FFT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F9001-4693-41D4-A97A-04C88B484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31473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Human + Sterile Data: 93%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95BE5-189C-4B61-A038-AC42ED5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31473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Human Data Only: 85%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0A2B5-BFC2-4654-9B75-DED38A24D3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916431"/>
            <a:ext cx="5157786" cy="386772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90505C-C2B1-4A32-8116-35F8023F3C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8" y="1916431"/>
            <a:ext cx="5157785" cy="3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0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9765-3EEC-4E64-8353-318C5BF3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Sterile Gesture Training: Range Angle FFT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95BE5-189C-4B61-A038-AC42ED5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31473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Human Data Only: 90%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E79A32-2CC2-440D-98AA-C26365E39C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7" y="1917716"/>
            <a:ext cx="5157787" cy="386772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F9001-4693-41D4-A97A-04C88B484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31473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Human + Sterile Data</a:t>
            </a:r>
            <a:r>
              <a:rPr lang="en-US"/>
              <a:t>: 95%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9DEAB1-9966-48DB-BE9E-C86C8B2B65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6" y="1920459"/>
            <a:ext cx="5157787" cy="38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17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EEB5-3833-4812-8E01-4203B867B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28299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16F7-07E5-44FA-997E-614B6176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6F7EF-3B47-4F51-B736-58D073840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Dataset 5 – 600/class</a:t>
            </a:r>
          </a:p>
          <a:p>
            <a:pPr lvl="1"/>
            <a:r>
              <a:rPr lang="en-US" sz="2400" u="sng" dirty="0"/>
              <a:t>Horizontal</a:t>
            </a:r>
            <a:r>
              <a:rPr lang="en-US" sz="2400" dirty="0"/>
              <a:t> antenna array</a:t>
            </a:r>
          </a:p>
          <a:p>
            <a:pPr lvl="1"/>
            <a:r>
              <a:rPr lang="en-US" sz="2400" dirty="0"/>
              <a:t>Captured across different days, same subject</a:t>
            </a:r>
          </a:p>
          <a:p>
            <a:r>
              <a:rPr lang="en-US" dirty="0"/>
              <a:t>Dataset 6 – 1200/class</a:t>
            </a:r>
          </a:p>
          <a:p>
            <a:pPr lvl="1"/>
            <a:r>
              <a:rPr lang="en-US" u="sng" dirty="0"/>
              <a:t>Vertical</a:t>
            </a:r>
            <a:r>
              <a:rPr lang="en-US" dirty="0"/>
              <a:t> antenna array</a:t>
            </a:r>
          </a:p>
          <a:p>
            <a:pPr lvl="1"/>
            <a:r>
              <a:rPr lang="en-US" dirty="0"/>
              <a:t>Captured across different days, different subjects</a:t>
            </a:r>
            <a:endParaRPr lang="en-US" sz="2800" dirty="0"/>
          </a:p>
          <a:p>
            <a:r>
              <a:rPr lang="en-US" sz="2800" dirty="0"/>
              <a:t>Size of data for each class (</a:t>
            </a:r>
            <a:r>
              <a:rPr lang="en-US" sz="2800" dirty="0">
                <a:solidFill>
                  <a:srgbClr val="FF0000"/>
                </a:solidFill>
              </a:rPr>
              <a:t>64</a:t>
            </a:r>
            <a:r>
              <a:rPr lang="en-US" sz="2800" dirty="0"/>
              <a:t>, </a:t>
            </a:r>
            <a:r>
              <a:rPr lang="en-US" dirty="0">
                <a:solidFill>
                  <a:srgbClr val="FFC000"/>
                </a:solidFill>
              </a:rPr>
              <a:t>8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92D050"/>
                </a:solidFill>
              </a:rPr>
              <a:t>64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F0"/>
                </a:solidFill>
              </a:rPr>
              <a:t>C</a:t>
            </a:r>
            <a:r>
              <a:rPr lang="en-US" sz="2800" dirty="0"/>
              <a:t>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64: range FFT bins</a:t>
            </a:r>
          </a:p>
          <a:p>
            <a:pPr lvl="1"/>
            <a:r>
              <a:rPr lang="en-US" sz="2400" dirty="0">
                <a:solidFill>
                  <a:srgbClr val="FFC000"/>
                </a:solidFill>
              </a:rPr>
              <a:t>8: virtual antennas</a:t>
            </a:r>
          </a:p>
          <a:p>
            <a:pPr lvl="1"/>
            <a:r>
              <a:rPr lang="en-US" sz="2400" dirty="0">
                <a:solidFill>
                  <a:srgbClr val="92D050"/>
                </a:solidFill>
              </a:rPr>
              <a:t>64: slow-time (frame index)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C: captures/class</a:t>
            </a:r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D4727-5913-4E54-BFF5-EA8E318F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680" y="3250345"/>
            <a:ext cx="1400370" cy="1867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6F25F-D0F9-45B0-8612-103BFB0B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822680" y="1040309"/>
            <a:ext cx="1400370" cy="1867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60FDC9-F793-410F-BF8C-FE2A0B157EB1}"/>
              </a:ext>
            </a:extLst>
          </p:cNvPr>
          <p:cNvSpPr txBox="1"/>
          <p:nvPr/>
        </p:nvSpPr>
        <p:spPr>
          <a:xfrm>
            <a:off x="8644450" y="2674075"/>
            <a:ext cx="175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C1615-8A2C-4E8B-A541-4B9083932B4F}"/>
              </a:ext>
            </a:extLst>
          </p:cNvPr>
          <p:cNvSpPr txBox="1"/>
          <p:nvPr/>
        </p:nvSpPr>
        <p:spPr>
          <a:xfrm>
            <a:off x="8644450" y="5117506"/>
            <a:ext cx="175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Array</a:t>
            </a:r>
          </a:p>
        </p:txBody>
      </p:sp>
    </p:spTree>
    <p:extLst>
      <p:ext uri="{BB962C8B-B14F-4D97-AF65-F5344CB8AC3E}">
        <p14:creationId xmlns:p14="http://schemas.microsoft.com/office/powerpoint/2010/main" val="400956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7CC0BF-EDB7-4C67-B4F0-BA409507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60" y="3238855"/>
            <a:ext cx="4836641" cy="2921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98F62B-3829-40F2-BDBE-8A296C75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ABBD3-D041-4ABF-BB24-1456DF30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30" y="1442856"/>
            <a:ext cx="7340125" cy="5274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Preprocessing:</a:t>
            </a:r>
          </a:p>
          <a:p>
            <a:r>
              <a:rPr lang="en-US" sz="2400" dirty="0"/>
              <a:t>Range FFT -&gt; use only hand and torso bins</a:t>
            </a:r>
          </a:p>
          <a:p>
            <a:r>
              <a:rPr lang="en-US" sz="2400" dirty="0"/>
              <a:t>Doppler FFT</a:t>
            </a:r>
          </a:p>
          <a:p>
            <a:r>
              <a:rPr lang="en-US" sz="2400" dirty="0"/>
              <a:t>Use only one sensor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Dataset 5 – </a:t>
            </a:r>
            <a:r>
              <a:rPr lang="en-US" u="sng" dirty="0"/>
              <a:t>Horizontal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100% </a:t>
            </a:r>
            <a:r>
              <a:rPr lang="en-US" dirty="0"/>
              <a:t>classification accuracy</a:t>
            </a:r>
          </a:p>
          <a:p>
            <a:pPr marL="0" indent="0">
              <a:buNone/>
            </a:pPr>
            <a:r>
              <a:rPr lang="en-US" dirty="0"/>
              <a:t>Dataset 6 – </a:t>
            </a:r>
            <a:r>
              <a:rPr lang="en-US" u="sng" dirty="0"/>
              <a:t>Vertical</a:t>
            </a:r>
            <a:endParaRPr lang="en-US" sz="2400" u="sng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98% </a:t>
            </a:r>
            <a:r>
              <a:rPr lang="en-US" dirty="0"/>
              <a:t>classification accuracy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Combined – Horizontal and Vertical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70% </a:t>
            </a:r>
            <a:r>
              <a:rPr lang="en-US" dirty="0"/>
              <a:t>classification accuracy – can we improve??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01615-67AB-43C5-A77D-1D608EBADF70}"/>
              </a:ext>
            </a:extLst>
          </p:cNvPr>
          <p:cNvSpPr txBox="1"/>
          <p:nvPr/>
        </p:nvSpPr>
        <p:spPr>
          <a:xfrm>
            <a:off x="6477712" y="1442856"/>
            <a:ext cx="548639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Size of data for each class (</a:t>
            </a:r>
            <a:r>
              <a:rPr lang="en-US" sz="2800" dirty="0">
                <a:solidFill>
                  <a:srgbClr val="FF0000"/>
                </a:solidFill>
              </a:rPr>
              <a:t>25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92D050"/>
                </a:solidFill>
              </a:rPr>
              <a:t>64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F0"/>
                </a:solidFill>
              </a:rPr>
              <a:t>C</a:t>
            </a:r>
            <a:r>
              <a:rPr lang="en-US" sz="2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25: range bins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64: doppler bins (velocity)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C: captures/class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57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C4CC-0A31-4E30-A53E-FA5841B5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Efficiency Analysis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C90192-42C4-4608-81EE-D11DD3B0872D}"/>
              </a:ext>
            </a:extLst>
          </p:cNvPr>
          <p:cNvGrpSpPr/>
          <p:nvPr/>
        </p:nvGrpSpPr>
        <p:grpSpPr>
          <a:xfrm>
            <a:off x="1184660" y="1321214"/>
            <a:ext cx="9822679" cy="5171660"/>
            <a:chOff x="1256232" y="347708"/>
            <a:chExt cx="10455780" cy="575544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31B963-5A65-4493-BDCC-BD65F5D33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05" r="4532" b="6607"/>
            <a:stretch/>
          </p:blipFill>
          <p:spPr>
            <a:xfrm>
              <a:off x="1256232" y="347708"/>
              <a:ext cx="10383140" cy="57554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E77EEE-77B4-469F-8E17-3401C19E736C}"/>
                </a:ext>
              </a:extLst>
            </p:cNvPr>
            <p:cNvSpPr txBox="1"/>
            <p:nvPr/>
          </p:nvSpPr>
          <p:spPr>
            <a:xfrm>
              <a:off x="1692064" y="3868822"/>
              <a:ext cx="1444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Range FFT 40ms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3A124A-882C-4FC6-BD78-C3A99BCE0DA1}"/>
                </a:ext>
              </a:extLst>
            </p:cNvPr>
            <p:cNvSpPr txBox="1"/>
            <p:nvPr/>
          </p:nvSpPr>
          <p:spPr>
            <a:xfrm>
              <a:off x="6826664" y="5285271"/>
              <a:ext cx="1249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Range FFT 1 Channel 40ms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25CB75-30DC-4D38-AAB9-AB9CEEF5C4AD}"/>
                </a:ext>
              </a:extLst>
            </p:cNvPr>
            <p:cNvSpPr txBox="1"/>
            <p:nvPr/>
          </p:nvSpPr>
          <p:spPr>
            <a:xfrm>
              <a:off x="8908990" y="754849"/>
              <a:ext cx="1444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Range Doppler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35CE25-3710-4C26-9711-685E72313583}"/>
                </a:ext>
              </a:extLst>
            </p:cNvPr>
            <p:cNvSpPr txBox="1"/>
            <p:nvPr/>
          </p:nvSpPr>
          <p:spPr>
            <a:xfrm>
              <a:off x="7936191" y="1199545"/>
              <a:ext cx="1444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Range FFT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A53DAB-A72F-42AA-B1DA-6350C323D8CF}"/>
                </a:ext>
              </a:extLst>
            </p:cNvPr>
            <p:cNvSpPr txBox="1"/>
            <p:nvPr/>
          </p:nvSpPr>
          <p:spPr>
            <a:xfrm>
              <a:off x="9403221" y="4786041"/>
              <a:ext cx="1900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Range Doppler 1 Channel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6F756D-15CA-4A3A-8339-0EC3081ACDA1}"/>
                </a:ext>
              </a:extLst>
            </p:cNvPr>
            <p:cNvSpPr txBox="1"/>
            <p:nvPr/>
          </p:nvSpPr>
          <p:spPr>
            <a:xfrm>
              <a:off x="9631110" y="3661955"/>
              <a:ext cx="2080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Range, Angle, Doppler, 40ms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497989-A90B-4487-BBE7-C595EBA04633}"/>
                </a:ext>
              </a:extLst>
            </p:cNvPr>
            <p:cNvSpPr txBox="1"/>
            <p:nvPr/>
          </p:nvSpPr>
          <p:spPr>
            <a:xfrm>
              <a:off x="8075774" y="5094168"/>
              <a:ext cx="1444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Range Doppler Filtered 1 Channel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7D74312-A88C-4419-B0CA-673C77391EC9}"/>
              </a:ext>
            </a:extLst>
          </p:cNvPr>
          <p:cNvSpPr txBox="1"/>
          <p:nvPr/>
        </p:nvSpPr>
        <p:spPr>
          <a:xfrm>
            <a:off x="7591276" y="5081363"/>
            <a:ext cx="1356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BEST!</a:t>
            </a:r>
          </a:p>
        </p:txBody>
      </p:sp>
    </p:spTree>
    <p:extLst>
      <p:ext uri="{BB962C8B-B14F-4D97-AF65-F5344CB8AC3E}">
        <p14:creationId xmlns:p14="http://schemas.microsoft.com/office/powerpoint/2010/main" val="133320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588539" y="1347106"/>
            <a:ext cx="10980609" cy="482509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Description: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Understand the limitations and challenges in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THz FPA/IR imaging technology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; identify solutions for target applications such as 3D gesture recognition, movement and presence detection.</a:t>
            </a: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CN" sz="16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Goals: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Develop advanced real-time multi-antenna signal processing techniques for THz FPA/IR sensors to reconstruct and recognize targets in complex environments.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CN" sz="16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Principal Investigators:  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Murat Torlak     (University of Texas at Dallas)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            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Yiorgos Makris (University of Texas at Dallas)</a:t>
            </a: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CN" sz="16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u="sng" dirty="0">
                <a:solidFill>
                  <a:srgbClr val="FF0000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Students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			</a:t>
            </a:r>
            <a:r>
              <a:rPr lang="en-US" altLang="zh-CN" sz="2000" u="sng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Current Status</a:t>
            </a:r>
            <a:endParaRPr lang="en-US" altLang="zh-CN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Josiah W. Smith (MT)			PhD (Fall’19)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Shiva Shankar Thiagarajan (YM)	PhD (Sp’18)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Bhaskar Raj Upadhyay	(MT)		PhD (Fall’18)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Richard Willis, (YM)		 	Intern </a:t>
            </a:r>
            <a:r>
              <a:rPr lang="en-US" altLang="zh-CN" sz="16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u="sng" dirty="0">
                <a:solidFill>
                  <a:srgbClr val="FF0000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TI Liaisons:  </a:t>
            </a:r>
            <a:endParaRPr lang="zh-CN" altLang="en-US" sz="2000" u="sng" dirty="0">
              <a:solidFill>
                <a:srgbClr val="FF0000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Aleksandar </a:t>
            </a:r>
            <a:r>
              <a:rPr lang="en-US" altLang="zh-CN" sz="2000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Purkovic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, Arthur Redfern, Anand Dabak, Dan Wang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2D6F0A-DE54-4DBC-B6DF-3D6BC79A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339137"/>
            <a:ext cx="11258905" cy="90857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Algorithms for THz Sensing and Recognition</a:t>
            </a:r>
          </a:p>
        </p:txBody>
      </p:sp>
    </p:spTree>
    <p:extLst>
      <p:ext uri="{BB962C8B-B14F-4D97-AF65-F5344CB8AC3E}">
        <p14:creationId xmlns:p14="http://schemas.microsoft.com/office/powerpoint/2010/main" val="1607090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2E62-9B92-4F63-8A2D-B838D556A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Medication Packaging Insert Detection</a:t>
            </a:r>
          </a:p>
        </p:txBody>
      </p:sp>
    </p:spTree>
    <p:extLst>
      <p:ext uri="{BB962C8B-B14F-4D97-AF65-F5344CB8AC3E}">
        <p14:creationId xmlns:p14="http://schemas.microsoft.com/office/powerpoint/2010/main" val="367829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F3EB-FC81-4372-8154-287F7AB2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Medication Packaging Insert Detection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F46718EA-1193-4152-8C18-78E4D080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0" y="1490869"/>
            <a:ext cx="5377070" cy="4686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 Setup:</a:t>
            </a:r>
          </a:p>
          <a:p>
            <a:r>
              <a:rPr lang="en-US" dirty="0"/>
              <a:t>Box with bottle mounted on rotator</a:t>
            </a:r>
          </a:p>
          <a:p>
            <a:r>
              <a:rPr lang="en-US" dirty="0"/>
              <a:t>Radar scanned horizontally at constant speed</a:t>
            </a:r>
          </a:p>
          <a:p>
            <a:r>
              <a:rPr lang="en-US" dirty="0"/>
              <a:t>Discrete captures every 0.5mm</a:t>
            </a:r>
          </a:p>
          <a:p>
            <a:r>
              <a:rPr lang="en-US" dirty="0"/>
              <a:t>After each horizontal scan, rotation by 3.6°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C16B5C8D-0A34-45E0-9970-3A15404A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574" y="1500569"/>
            <a:ext cx="5181600" cy="4676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9916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36DFD79C-4463-4EA8-AB97-F191815D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60" y="2792404"/>
            <a:ext cx="3844895" cy="347001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10F3EB-FC81-4372-8154-287F7AB24D2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Binary Detection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F46718EA-1193-4152-8C18-78E4D080437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Box contains either: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Pills in bottle and </a:t>
            </a:r>
            <a:r>
              <a:rPr lang="en-US" dirty="0">
                <a:solidFill>
                  <a:srgbClr val="FF0000"/>
                </a:solidFill>
              </a:rPr>
              <a:t>insert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Pills in bottle and </a:t>
            </a:r>
            <a:r>
              <a:rPr lang="en-US" dirty="0">
                <a:solidFill>
                  <a:srgbClr val="FF0000"/>
                </a:solidFill>
              </a:rPr>
              <a:t>no insert</a:t>
            </a:r>
          </a:p>
          <a:p>
            <a:endParaRPr lang="en-US" dirty="0"/>
          </a:p>
        </p:txBody>
      </p:sp>
      <p:pic>
        <p:nvPicPr>
          <p:cNvPr id="2050" name="Picture 2" descr="https://lh3.googleusercontent.com/EDM2V5sPrO3_IIO2V_O8kQrUd3upDAGl6qw2JTpC1ds8GT7E7zxiH1BCaJxi7BBEm6lUdJoSnuOWdtEON97WJUF7zKeN0ctE0l1djCpXmyNBYdp9yMsNBA_BnAMmr___aEkPx9Drim3Ijv_kxcYUv3XjeyotEvDJIiXQTI_KhKF5c23RpWePr3_0kmYaVOQxIrxrKaO-Snd9abAylwmQgR6TBLef7EIUXTGASDTFpR8Lnw0VSMcCNFEHx6Z1DFRCHzOqxwNSjE1Ou4t-Kd_7pZvhajF_HTCyXfRgrgVJFW0fP-RsZ_cFF-C9jns9EoVX1AlfZGVBYIXtz4D_9Xm0cPYKTX62EhcPxA7NFT5z9F_TAuzcMhBuIcAiv0yynueOSP4MnR8icijPyAbLnJE_6QtoiS0gAS_1CFzfoQa7fVgtcIIDgf9BHnYeWv9CW2hrfIn72gnMWgN9Wxf9UbDqJjGPdw71IG59nMG6ymQEUIMp1soQMewL7BrdRAz9R9mqgiN3p7OW_4orbaHdivkGYCZa_UQqAkNp64Ug-iF-_mjJnF_gVtcy_MwjOTYSd6E5LZS1PUAzp6Pp7PKImzcLNX301JYZ0lR71puyJWK_NH7TnpEOOqW_iKnCjBxYjyVjO06kpmmdcykNTxBon06ZgXPlJQ6Dgi9cJfUsILooLKQOeMOygofL43J_=w703-h937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979" y="3757712"/>
            <a:ext cx="2003045" cy="266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M4Wviz9SV3sw8IwpHWCvfVNlrf-uPXFMaDECX7OKnM3iMrkD59jRcR9ui3Hr3jib-4iKeUFwr6UqUBfyyvyZ9K8dWdwq6t3SC9wUcyrw-IZaBMSd5ucT_bisBKDwFX6lG_0dAbKHf6m5YQbrZgoa86zFxMUoGzYUBsqzJZ2iBY-7D9JLhUFyWb2ewdmU436bGAx1iKLwAkoBrjLMosGidzEQl2T-GuYKKxtpGdoBqHP9zKPEOkypo_0LQ41lJGkyMaZgbyp9Gh_BcTyZRmuEkqgCnkEz-TWxqr00-bwloldIwUNXa4xirH6N-O_5X9HPmoOgXRTUVvi4kVAYoPzbr_KwEnCi5aR_cPItpE5tMJ3TArSQr_7qWFgC0HoiFreTZ1eZqsJnsnqxspMqR9xrsqsYPsU3XlRKlLCONkvH3Bq9WDAqm54S2V4ThYwz_leSD_6GY88ADu2QEZUzwk9szlTQJm0kU1zeBCRFm4Vw4XbHxGjdzwE-9jzV5xqphUz-gtrWQ1jnF1fcj6gKbDD9dUgPPMGRyUzRzyT0NarzMfGciHmfSpweJnqJB1tqCYjG6dM1BJumnv9ATu1T3P0x5gDnoF8Ni53ahIeE-YaKpnSrpaVWR1OEOeI6tLlJELLWTVZH54LDy6fHIlp0CIWpJbbkbp1SAXHSrgPhJ9IsJGx5MI4LMHLq1M2Q=w703-h937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755" y="3753809"/>
            <a:ext cx="2003045" cy="266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_XEPBiQrSnLNhQsGlWFnT330LKqO-RDZujBuO1Wg4EjzyxjCK5ofhf0s8HwX8oOeS36svZfCIQe1n--LS9hpfTuhbvdvbzr2ezp87wdRKfkCI7Hy-1s8DHJMX3i6QvyIHkbI0KzGTa3dBy8Qh4tyfNui4uAWJHhb2sC8nrtbTyIzua3FH26Ybrpj3kUY91LeeGva3aZrTQ45SFO-pUH9MY6SGpaEONggvCE-uacSu6VvEiLjWSkI6gmYO9Z4AaYu5EnXHgulWKNkVTsBlCvqxUoZwFgC6RGCeH9AEs-0oqwFloBFgqx2Vgs7hK6Mz3iGytheU3khYKf89pRgByaSU6NNy0jDF9iy_PPZL78pSAVGDBXY4j2Uy9f0qraMh2ZBPVNXJO6SD6DpefJG6VdL4JOc8wzGPaUCVXq-5TTepp2n-rDaTiurw20MQwDyS4gTjd35LkrDN9kvkxWPuGAN_7AHOw03ajkplbEoaZtPhJ6J3_LSeWzexQ7KoXn4_NtZffTGxqdIy7-ZeA2ZUs7zkHRivqdQsZl2fLwutULWLtUaeyVPlcwCFCaFd0qF3aTzv1HoOGaTbzCV57-viVYHVJr2EsQ8DpmTtqhERk90QeucEbHdFhX0w2dfpcLUSvhZi2FVPLGvJlzDTmCxUfzNfFee4G51v7YY9MPYXbjdUVfODbISmVAIdQDJ=w703-h937-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6"/>
          <a:stretch/>
        </p:blipFill>
        <p:spPr bwMode="auto">
          <a:xfrm>
            <a:off x="9218411" y="1356046"/>
            <a:ext cx="2235947" cy="232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IyQwC-B_DCH33K4bzWM05g0M0NrF6ICxounOpE4vGkU35rwk2e5BmW3FR6b8pVMZb7wi3GVpk2cHIQgB8ovOFAfrMqzupeEhlhJ0PBoBmFc1DdJnEEg5x9NxFTcxXoikpM_yK4kR63iLEJwDs6yhQ4UdDgYnaMkZ3o9j5vQ4B7AdP0zwmMlyry-VlXpzIU1hlOHsCYnLt1JZFzK6SLKC7AbCtONZxA1xBGTD6WHDfRNViLpdvKjpe8KLT3xO053Psqzb3jB1FhGNWit8iTvkSD_eUSVWpsUjlhlG17C5aZzp1EM7qQeNIucy_R_dL7CYqgnbrpUuAJPP115x12gsSavNe_h1VfQuwRxkvf3iVOIXWmuoGcfiGiw-vraWq9ikEM_lOb7-aEdEbmMro7Qf1DN0wbEoznY7rbjijvgWV_tIxtkz72g4-zBC6o2ku1n4EgGugC4DWunIAdTR5CK2RcdgzRs4B3pOM9roz4enci870ih5g-w_vmFrkqHElj-K-GblwbXvHuArMW6Kpxn6N2b_fge2IUSJMLeA3iqxHKSPIX-Ywr78FsijEJ37FJfgaNb2i6_lguJaSYz4tnEfuoWe83eIO_bkQoVb6DwvOud039NFdJ3XrUMF0hOTR7gvc3OqRZlEakZSzJVQRaW2XQdP1GzISzdq3g_o8h43z69WKRTMSrRStpj7=w703-h937-n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5"/>
          <a:stretch/>
        </p:blipFill>
        <p:spPr bwMode="auto">
          <a:xfrm>
            <a:off x="6501132" y="1356046"/>
            <a:ext cx="2235947" cy="232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E5F6CD-7D44-4182-B468-8A897BC88F3E}"/>
              </a:ext>
            </a:extLst>
          </p:cNvPr>
          <p:cNvSpPr/>
          <p:nvPr/>
        </p:nvSpPr>
        <p:spPr>
          <a:xfrm>
            <a:off x="6932816" y="4327906"/>
            <a:ext cx="914400" cy="399011"/>
          </a:xfrm>
          <a:prstGeom prst="round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0A97EF-F3A8-4037-AC91-DD43F3CD54C4}"/>
              </a:ext>
            </a:extLst>
          </p:cNvPr>
          <p:cNvSpPr/>
          <p:nvPr/>
        </p:nvSpPr>
        <p:spPr>
          <a:xfrm>
            <a:off x="9656148" y="4588372"/>
            <a:ext cx="914400" cy="399011"/>
          </a:xfrm>
          <a:prstGeom prst="round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19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0FF4-EA50-4601-A6AD-838EC9CE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Conveyor Belt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E22FB-9DB8-4396-BAD1-D896D63A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0" y="1490869"/>
            <a:ext cx="6529595" cy="4686093"/>
          </a:xfrm>
        </p:spPr>
        <p:txBody>
          <a:bodyPr/>
          <a:lstStyle/>
          <a:p>
            <a:r>
              <a:rPr lang="en-US" dirty="0"/>
              <a:t>Box moves along linear path</a:t>
            </a:r>
          </a:p>
          <a:p>
            <a:r>
              <a:rPr lang="en-US" dirty="0"/>
              <a:t>Orientation could be at any angle</a:t>
            </a:r>
          </a:p>
          <a:p>
            <a:r>
              <a:rPr lang="en-US" u="sng" dirty="0"/>
              <a:t>Insert could face towards or away from radar</a:t>
            </a:r>
          </a:p>
          <a:p>
            <a:r>
              <a:rPr lang="en-US" dirty="0"/>
              <a:t>1000 samples/class</a:t>
            </a:r>
          </a:p>
          <a:p>
            <a:r>
              <a:rPr lang="en-US" dirty="0">
                <a:solidFill>
                  <a:srgbClr val="FF0000"/>
                </a:solidFill>
              </a:rPr>
              <a:t>81% </a:t>
            </a:r>
            <a:r>
              <a:rPr lang="en-US" dirty="0"/>
              <a:t>classification 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C255A-FF38-4648-92E4-C3FF1952EEC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248525" y="1717675"/>
            <a:ext cx="4943475" cy="419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D3056-8B63-48F0-8BE1-F2C4773B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28" y="5488164"/>
            <a:ext cx="781159" cy="781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9DE4FE-E493-498D-9125-F05667E1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16241" y="5488163"/>
            <a:ext cx="781159" cy="781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F09D5-51B6-45BD-B504-B80A5863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810154" y="5488162"/>
            <a:ext cx="781159" cy="7811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7C72EE-2CF7-40F0-88B0-8883F12F64A8}"/>
              </a:ext>
            </a:extLst>
          </p:cNvPr>
          <p:cNvCxnSpPr/>
          <p:nvPr/>
        </p:nvCxnSpPr>
        <p:spPr>
          <a:xfrm>
            <a:off x="746335" y="4879651"/>
            <a:ext cx="1333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438236-3C1A-47D5-A023-3A8F6D3366F9}"/>
              </a:ext>
            </a:extLst>
          </p:cNvPr>
          <p:cNvCxnSpPr/>
          <p:nvPr/>
        </p:nvCxnSpPr>
        <p:spPr>
          <a:xfrm>
            <a:off x="4596213" y="4879651"/>
            <a:ext cx="1333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A10925-3EE1-4DBE-8C5B-B98EC2F34491}"/>
              </a:ext>
            </a:extLst>
          </p:cNvPr>
          <p:cNvCxnSpPr/>
          <p:nvPr/>
        </p:nvCxnSpPr>
        <p:spPr>
          <a:xfrm>
            <a:off x="2716850" y="4879651"/>
            <a:ext cx="1333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6C6F444-58E4-4431-9ED6-404299310474}"/>
              </a:ext>
            </a:extLst>
          </p:cNvPr>
          <p:cNvSpPr/>
          <p:nvPr/>
        </p:nvSpPr>
        <p:spPr>
          <a:xfrm>
            <a:off x="1022328" y="4794195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8F33734-8B6D-42DE-9CFF-E84C370E6B1A}"/>
              </a:ext>
            </a:extLst>
          </p:cNvPr>
          <p:cNvSpPr/>
          <p:nvPr/>
        </p:nvSpPr>
        <p:spPr>
          <a:xfrm>
            <a:off x="2916241" y="4794194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A04D02D-DA6A-433F-B2B6-C762CA336512}"/>
              </a:ext>
            </a:extLst>
          </p:cNvPr>
          <p:cNvSpPr/>
          <p:nvPr/>
        </p:nvSpPr>
        <p:spPr>
          <a:xfrm>
            <a:off x="4827390" y="4794193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307743-D26F-4203-9A6C-65748CADEF25}"/>
              </a:ext>
            </a:extLst>
          </p:cNvPr>
          <p:cNvGrpSpPr/>
          <p:nvPr/>
        </p:nvGrpSpPr>
        <p:grpSpPr>
          <a:xfrm>
            <a:off x="2486287" y="4711033"/>
            <a:ext cx="1065295" cy="574743"/>
            <a:chOff x="2486287" y="4591389"/>
            <a:chExt cx="1065295" cy="574743"/>
          </a:xfrm>
        </p:grpSpPr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F05BBEA-AEE4-415F-BBB1-1D005F975B8B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34DDEFF1-DDAF-4F82-978A-ADF0CF3C1A5F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FC93D84C-65D3-49FC-A930-DE3FB9DA726B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F073170-4753-4543-A92D-0351281174DB}"/>
              </a:ext>
            </a:extLst>
          </p:cNvPr>
          <p:cNvGrpSpPr/>
          <p:nvPr/>
        </p:nvGrpSpPr>
        <p:grpSpPr>
          <a:xfrm>
            <a:off x="589374" y="4739888"/>
            <a:ext cx="1065295" cy="574743"/>
            <a:chOff x="2486287" y="4591389"/>
            <a:chExt cx="1065295" cy="574743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EA880B11-0F8D-48C4-8EB8-0D1037E5F47C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1AA75F77-8A1D-4456-AC22-DF2765B749A6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535618EC-C90D-43D3-B29B-034750BF5510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858D2C4-0193-4053-A01D-B013882F3DB3}"/>
              </a:ext>
            </a:extLst>
          </p:cNvPr>
          <p:cNvGrpSpPr/>
          <p:nvPr/>
        </p:nvGrpSpPr>
        <p:grpSpPr>
          <a:xfrm>
            <a:off x="4398875" y="4739887"/>
            <a:ext cx="1065295" cy="574743"/>
            <a:chOff x="2486287" y="4591389"/>
            <a:chExt cx="1065295" cy="574743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74FD335A-7E2A-4A39-AB50-C1712DF7887D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16C87DD1-4F86-47A0-B849-06202690E725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F59ADEBC-8526-42D0-8B89-14A461FA4336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26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73C2-5F2D-4330-A867-E87A18E1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Rotator Scenario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25C582-554E-4104-8656-E152565D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0" y="1490869"/>
            <a:ext cx="5238973" cy="4686093"/>
          </a:xfrm>
        </p:spPr>
        <p:txBody>
          <a:bodyPr/>
          <a:lstStyle/>
          <a:p>
            <a:r>
              <a:rPr lang="en-US" dirty="0"/>
              <a:t>Box is rotated in front of radar</a:t>
            </a:r>
          </a:p>
          <a:p>
            <a:r>
              <a:rPr lang="en-US" u="sng" dirty="0"/>
              <a:t>Radar views all sides of the box</a:t>
            </a:r>
          </a:p>
          <a:p>
            <a:r>
              <a:rPr lang="en-US" dirty="0"/>
              <a:t>Multiple horizontal positions</a:t>
            </a:r>
          </a:p>
          <a:p>
            <a:endParaRPr lang="en-US" dirty="0"/>
          </a:p>
          <a:p>
            <a:r>
              <a:rPr lang="en-US" dirty="0"/>
              <a:t>4000 samples/class</a:t>
            </a:r>
          </a:p>
          <a:p>
            <a:r>
              <a:rPr lang="en-US" dirty="0">
                <a:solidFill>
                  <a:schemeClr val="accent1"/>
                </a:solidFill>
              </a:rPr>
              <a:t>99.9% </a:t>
            </a:r>
            <a:r>
              <a:rPr lang="en-US" dirty="0"/>
              <a:t>classification accuracy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8EB993-5957-4D7E-A222-D58E3BF0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540067"/>
            <a:ext cx="5181600" cy="454685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FE9CB-30F0-4491-8018-5C1C3356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72" y="5602220"/>
            <a:ext cx="574743" cy="57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F7C8A-8258-421B-A516-87DE23A1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14" y="5602219"/>
            <a:ext cx="574743" cy="574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8EC27-ED86-4965-AA0F-47280AC0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97" y="5602217"/>
            <a:ext cx="574743" cy="574743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94853896-E0CD-4CC2-9485-09DBA70ACE65}"/>
              </a:ext>
            </a:extLst>
          </p:cNvPr>
          <p:cNvSpPr/>
          <p:nvPr/>
        </p:nvSpPr>
        <p:spPr>
          <a:xfrm>
            <a:off x="842862" y="4794195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0B59480-2DD5-408B-A9F7-DA129103E7F4}"/>
              </a:ext>
            </a:extLst>
          </p:cNvPr>
          <p:cNvSpPr/>
          <p:nvPr/>
        </p:nvSpPr>
        <p:spPr>
          <a:xfrm>
            <a:off x="3027339" y="4794194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4F5F5167-1DEF-48A5-A223-14D8CD5686B5}"/>
              </a:ext>
            </a:extLst>
          </p:cNvPr>
          <p:cNvSpPr/>
          <p:nvPr/>
        </p:nvSpPr>
        <p:spPr>
          <a:xfrm>
            <a:off x="5186314" y="4794193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BDB7F5-E3E5-4E0B-8967-CA233E5B8493}"/>
              </a:ext>
            </a:extLst>
          </p:cNvPr>
          <p:cNvGrpSpPr/>
          <p:nvPr/>
        </p:nvGrpSpPr>
        <p:grpSpPr>
          <a:xfrm>
            <a:off x="2597385" y="4711033"/>
            <a:ext cx="1065295" cy="574743"/>
            <a:chOff x="2486287" y="4591389"/>
            <a:chExt cx="1065295" cy="574743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F9944A65-C00F-4F4F-A57D-274C371A75DA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69D3794-2A03-4DE8-ACEE-F742084F3847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A9F9B80B-EA37-4F70-B33A-1D5E8244DD8C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06B900-C4CE-4696-8EC4-809BBD73A288}"/>
              </a:ext>
            </a:extLst>
          </p:cNvPr>
          <p:cNvGrpSpPr/>
          <p:nvPr/>
        </p:nvGrpSpPr>
        <p:grpSpPr>
          <a:xfrm>
            <a:off x="409908" y="4739888"/>
            <a:ext cx="1065295" cy="574743"/>
            <a:chOff x="2486287" y="4591389"/>
            <a:chExt cx="1065295" cy="574743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4DA4C37-637B-485D-B32B-DB86FAC43CE6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3005E79B-EC54-49C9-8C87-E3BBB8569A7F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52B8621-4871-43EF-AFC6-254A78C4C6FF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C32C08-AE9B-4B61-A318-4CEB0581361E}"/>
              </a:ext>
            </a:extLst>
          </p:cNvPr>
          <p:cNvGrpSpPr/>
          <p:nvPr/>
        </p:nvGrpSpPr>
        <p:grpSpPr>
          <a:xfrm>
            <a:off x="4757799" y="4739887"/>
            <a:ext cx="1065295" cy="574743"/>
            <a:chOff x="2486287" y="4591389"/>
            <a:chExt cx="1065295" cy="574743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382C5D6-61E4-492B-98EF-B5BAEE73676F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1DB3D2FB-AB7A-47C2-85D8-971B64B4F64D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0527A8D1-6B94-48AC-8F7D-1A44DE3898C2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E7EE84CF-4A9F-4708-9E44-EB4C7E3941A6}"/>
              </a:ext>
            </a:extLst>
          </p:cNvPr>
          <p:cNvSpPr/>
          <p:nvPr/>
        </p:nvSpPr>
        <p:spPr>
          <a:xfrm>
            <a:off x="775100" y="5432389"/>
            <a:ext cx="914400" cy="914400"/>
          </a:xfrm>
          <a:prstGeom prst="arc">
            <a:avLst>
              <a:gd name="adj1" fmla="val 18698018"/>
              <a:gd name="adj2" fmla="val 1431183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FF3620-1453-4E35-BD93-A78A8B35098D}"/>
              </a:ext>
            </a:extLst>
          </p:cNvPr>
          <p:cNvCxnSpPr>
            <a:stCxn id="3" idx="2"/>
          </p:cNvCxnSpPr>
          <p:nvPr/>
        </p:nvCxnSpPr>
        <p:spPr>
          <a:xfrm flipV="1">
            <a:off x="993622" y="5432389"/>
            <a:ext cx="128399" cy="6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0910AC1-BD1D-43D3-8650-589A69EF7240}"/>
              </a:ext>
            </a:extLst>
          </p:cNvPr>
          <p:cNvSpPr/>
          <p:nvPr/>
        </p:nvSpPr>
        <p:spPr>
          <a:xfrm>
            <a:off x="4517501" y="5431178"/>
            <a:ext cx="914400" cy="914400"/>
          </a:xfrm>
          <a:prstGeom prst="arc">
            <a:avLst>
              <a:gd name="adj1" fmla="val 18708028"/>
              <a:gd name="adj2" fmla="val 1431183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CB760C-CFFF-4573-8A76-22BF36D4FE77}"/>
              </a:ext>
            </a:extLst>
          </p:cNvPr>
          <p:cNvCxnSpPr>
            <a:stCxn id="29" idx="2"/>
          </p:cNvCxnSpPr>
          <p:nvPr/>
        </p:nvCxnSpPr>
        <p:spPr>
          <a:xfrm flipV="1">
            <a:off x="4736023" y="5431178"/>
            <a:ext cx="128399" cy="6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99C25F3F-288E-4E5C-BC55-C21B9631CFA5}"/>
              </a:ext>
            </a:extLst>
          </p:cNvPr>
          <p:cNvSpPr/>
          <p:nvPr/>
        </p:nvSpPr>
        <p:spPr>
          <a:xfrm>
            <a:off x="2679912" y="5431178"/>
            <a:ext cx="914400" cy="914400"/>
          </a:xfrm>
          <a:prstGeom prst="arc">
            <a:avLst>
              <a:gd name="adj1" fmla="val 18838249"/>
              <a:gd name="adj2" fmla="val 1431183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B4E3FF-2979-4004-A0EB-B6C6DE478D46}"/>
              </a:ext>
            </a:extLst>
          </p:cNvPr>
          <p:cNvCxnSpPr>
            <a:stCxn id="31" idx="2"/>
          </p:cNvCxnSpPr>
          <p:nvPr/>
        </p:nvCxnSpPr>
        <p:spPr>
          <a:xfrm flipV="1">
            <a:off x="2898434" y="5431178"/>
            <a:ext cx="128399" cy="6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841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B2B7-CF3F-45E5-8132-84168E5F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Static Captures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F5A06A-7BCB-444E-A396-9F149CA0A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0" y="1490869"/>
            <a:ext cx="5698495" cy="4686093"/>
          </a:xfrm>
        </p:spPr>
        <p:txBody>
          <a:bodyPr/>
          <a:lstStyle/>
          <a:p>
            <a:r>
              <a:rPr lang="en-US" dirty="0"/>
              <a:t>Still images of box are captured</a:t>
            </a:r>
          </a:p>
          <a:p>
            <a:r>
              <a:rPr lang="en-US" dirty="0"/>
              <a:t>Box at multiple horizontal locations and orientations</a:t>
            </a:r>
          </a:p>
          <a:p>
            <a:r>
              <a:rPr lang="en-US" dirty="0"/>
              <a:t>More data points</a:t>
            </a:r>
          </a:p>
          <a:p>
            <a:r>
              <a:rPr lang="en-US" dirty="0"/>
              <a:t>400000 samples/class</a:t>
            </a:r>
          </a:p>
          <a:p>
            <a:r>
              <a:rPr lang="en-US" dirty="0">
                <a:solidFill>
                  <a:schemeClr val="accent1"/>
                </a:solidFill>
              </a:rPr>
              <a:t>82% </a:t>
            </a:r>
            <a:r>
              <a:rPr lang="en-US" dirty="0"/>
              <a:t>classification accuracy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1A5A7F-ADEE-4537-B095-13EA19ED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11314"/>
            <a:ext cx="5181600" cy="440435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4476B-67CD-4D81-8A1A-D7BDA50E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28" y="5488164"/>
            <a:ext cx="781159" cy="78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D35D81-E43B-477B-A356-ADD97AEC3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73635" y="5483295"/>
            <a:ext cx="781159" cy="78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66EAE-A30D-4B7F-99E4-247470576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579896" y="5482481"/>
            <a:ext cx="781159" cy="781159"/>
          </a:xfrm>
          <a:prstGeom prst="rect">
            <a:avLst/>
          </a:prstGeom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48AFB7A-0496-44B7-81FE-674044A60B2B}"/>
              </a:ext>
            </a:extLst>
          </p:cNvPr>
          <p:cNvSpPr/>
          <p:nvPr/>
        </p:nvSpPr>
        <p:spPr>
          <a:xfrm>
            <a:off x="842862" y="4794195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BA656C5-38E7-47A1-8DCB-88B309A78169}"/>
              </a:ext>
            </a:extLst>
          </p:cNvPr>
          <p:cNvSpPr/>
          <p:nvPr/>
        </p:nvSpPr>
        <p:spPr>
          <a:xfrm>
            <a:off x="3061523" y="4794194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5EFBAB1B-6743-42F8-89B6-CAFBE5F42750}"/>
              </a:ext>
            </a:extLst>
          </p:cNvPr>
          <p:cNvSpPr/>
          <p:nvPr/>
        </p:nvSpPr>
        <p:spPr>
          <a:xfrm>
            <a:off x="5186314" y="4794193"/>
            <a:ext cx="208266" cy="1709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D8D140-5327-4342-B87F-6DA21AFBE37F}"/>
              </a:ext>
            </a:extLst>
          </p:cNvPr>
          <p:cNvGrpSpPr/>
          <p:nvPr/>
        </p:nvGrpSpPr>
        <p:grpSpPr>
          <a:xfrm>
            <a:off x="2631569" y="4711033"/>
            <a:ext cx="1065295" cy="574743"/>
            <a:chOff x="2486287" y="4591389"/>
            <a:chExt cx="1065295" cy="574743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8AB3369-30BA-448E-ADBC-7B40024C4AAA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14622636-7808-4AB8-9CF3-0FDCCE20BDA5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A524EF12-320A-40EB-88CF-5B932CD9B320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D65DB-8062-4997-B506-99B8E119AB2E}"/>
              </a:ext>
            </a:extLst>
          </p:cNvPr>
          <p:cNvGrpSpPr/>
          <p:nvPr/>
        </p:nvGrpSpPr>
        <p:grpSpPr>
          <a:xfrm>
            <a:off x="409908" y="4739888"/>
            <a:ext cx="1065295" cy="574743"/>
            <a:chOff x="2486287" y="4591389"/>
            <a:chExt cx="1065295" cy="574743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0EC042EA-7941-438A-993D-2C2E3CDB1A73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D6B9EAC7-1B71-474B-953F-70A314E39578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108115F0-58B6-483F-9C51-7305CB9D49B9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54DBE9B-753C-42F7-B85A-B8CA1BC4C7B4}"/>
              </a:ext>
            </a:extLst>
          </p:cNvPr>
          <p:cNvGrpSpPr/>
          <p:nvPr/>
        </p:nvGrpSpPr>
        <p:grpSpPr>
          <a:xfrm>
            <a:off x="4757799" y="4739887"/>
            <a:ext cx="1065295" cy="574743"/>
            <a:chOff x="2486287" y="4591389"/>
            <a:chExt cx="1065295" cy="574743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D3283D8-A819-4E3F-B67C-623D3E21DF6D}"/>
                </a:ext>
              </a:extLst>
            </p:cNvPr>
            <p:cNvSpPr/>
            <p:nvPr/>
          </p:nvSpPr>
          <p:spPr>
            <a:xfrm rot="10800000">
              <a:off x="2486287" y="4591389"/>
              <a:ext cx="1065295" cy="574743"/>
            </a:xfrm>
            <a:prstGeom prst="arc">
              <a:avLst>
                <a:gd name="adj1" fmla="val 11294833"/>
                <a:gd name="adj2" fmla="val 210553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8F330335-DA0E-4494-B637-A2490F5E9886}"/>
                </a:ext>
              </a:extLst>
            </p:cNvPr>
            <p:cNvSpPr/>
            <p:nvPr/>
          </p:nvSpPr>
          <p:spPr>
            <a:xfrm rot="10800000">
              <a:off x="2825221" y="4802561"/>
              <a:ext cx="390305" cy="152401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2B22A7AB-02DE-40F2-9363-D36FDE6FBEFE}"/>
                </a:ext>
              </a:extLst>
            </p:cNvPr>
            <p:cNvSpPr/>
            <p:nvPr/>
          </p:nvSpPr>
          <p:spPr>
            <a:xfrm rot="10800000">
              <a:off x="2653840" y="4760004"/>
              <a:ext cx="730187" cy="295224"/>
            </a:xfrm>
            <a:prstGeom prst="arc">
              <a:avLst>
                <a:gd name="adj1" fmla="val 1085681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EEB5-3833-4812-8E01-4203B867B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Work:  THz Imaging</a:t>
            </a:r>
          </a:p>
        </p:txBody>
      </p:sp>
    </p:spTree>
    <p:extLst>
      <p:ext uri="{BB962C8B-B14F-4D97-AF65-F5344CB8AC3E}">
        <p14:creationId xmlns:p14="http://schemas.microsoft.com/office/powerpoint/2010/main" val="1049126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AE70-17EF-4AEF-AFB3-173AE89F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THz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EBC0-FD82-471D-8548-93763354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6925811" cy="4734106"/>
          </a:xfrm>
        </p:spPr>
        <p:txBody>
          <a:bodyPr/>
          <a:lstStyle/>
          <a:p>
            <a:r>
              <a:rPr lang="en-US" dirty="0"/>
              <a:t>THz IC – 0.41 THz</a:t>
            </a:r>
          </a:p>
          <a:p>
            <a:pPr lvl="1"/>
            <a:r>
              <a:rPr lang="en-US" dirty="0"/>
              <a:t>Narrowband (~200MHz)</a:t>
            </a:r>
          </a:p>
          <a:p>
            <a:pPr lvl="1"/>
            <a:r>
              <a:rPr lang="en-US" dirty="0"/>
              <a:t>2-D image capable</a:t>
            </a:r>
          </a:p>
          <a:p>
            <a:pPr lvl="1"/>
            <a:r>
              <a:rPr lang="en-US" dirty="0"/>
              <a:t>In progress</a:t>
            </a:r>
          </a:p>
          <a:p>
            <a:r>
              <a:rPr lang="en-US" dirty="0"/>
              <a:t>TI mmWave Radar – 77GHz</a:t>
            </a:r>
          </a:p>
          <a:p>
            <a:pPr lvl="1"/>
            <a:r>
              <a:rPr lang="en-US" dirty="0"/>
              <a:t>4GHz bandwidth: 2-D and 3-D image capable</a:t>
            </a:r>
          </a:p>
          <a:p>
            <a:pPr lvl="1"/>
            <a:r>
              <a:rPr lang="en-US" dirty="0"/>
              <a:t>Use limited bandwidth to emulate THz chip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 TI radar to verify narrowband imaging approach </a:t>
            </a:r>
          </a:p>
        </p:txBody>
      </p:sp>
      <p:pic>
        <p:nvPicPr>
          <p:cNvPr id="7" name="Picture 6" descr="A picture containing indoor, appliance, table, sitting&#10;&#10;Description automatically generated">
            <a:extLst>
              <a:ext uri="{FF2B5EF4-FFF2-40B4-BE49-F238E27FC236}">
                <a16:creationId xmlns:a16="http://schemas.microsoft.com/office/drawing/2014/main" id="{9D5B2731-3805-41D9-B3C3-D1E564EE3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158" y="1296932"/>
            <a:ext cx="3463646" cy="524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12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outdoor, air, flying, skiing&#10;&#10;Description automatically generated">
            <a:extLst>
              <a:ext uri="{FF2B5EF4-FFF2-40B4-BE49-F238E27FC236}">
                <a16:creationId xmlns:a16="http://schemas.microsoft.com/office/drawing/2014/main" id="{31FC951C-82E6-4E98-9497-495E743188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82" y="4461720"/>
            <a:ext cx="2190008" cy="2162151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B11DE61E-225B-42F3-B2AC-86DD9E043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97000"/>
                    </a14:imgEffect>
                  </a14:imgLayer>
                </a14:imgProps>
              </a:ext>
            </a:extLst>
          </a:blip>
          <a:srcRect l="19267" t="9102" r="15960" b="12554"/>
          <a:stretch/>
        </p:blipFill>
        <p:spPr>
          <a:xfrm>
            <a:off x="8444125" y="1395762"/>
            <a:ext cx="1564548" cy="1791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20713-91BA-4302-9E1D-055B4D5F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THz Imaging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8626-BB29-47DB-AFC9-BB77E8118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7"/>
            <a:ext cx="5157787" cy="4873547"/>
          </a:xfrm>
        </p:spPr>
        <p:txBody>
          <a:bodyPr>
            <a:normAutofit/>
          </a:bodyPr>
          <a:lstStyle/>
          <a:p>
            <a:r>
              <a:rPr lang="en-US" dirty="0"/>
              <a:t>TI Radar – Narrowband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Single frequency to mimic narrowband THz 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High resolution 2-D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dirty="0"/>
              <a:t>TI Radar - UWB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Using 4GHz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High resolution 3-D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3913FC-F279-4F18-B5E8-C86CF44B0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2724" t="7287" r="10229" b="10800"/>
          <a:stretch/>
        </p:blipFill>
        <p:spPr>
          <a:xfrm>
            <a:off x="1454434" y="2661097"/>
            <a:ext cx="1813134" cy="197801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504C59-7213-478A-9FC1-348E7BE6F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9" r="16423" b="4927"/>
          <a:stretch/>
        </p:blipFill>
        <p:spPr bwMode="auto">
          <a:xfrm rot="16200000">
            <a:off x="8844589" y="4152686"/>
            <a:ext cx="839470" cy="10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5BA4421-9DDC-41E6-8185-530537966011}"/>
              </a:ext>
            </a:extLst>
          </p:cNvPr>
          <p:cNvSpPr/>
          <p:nvPr/>
        </p:nvSpPr>
        <p:spPr>
          <a:xfrm rot="10800000">
            <a:off x="9077041" y="3685030"/>
            <a:ext cx="374566" cy="39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1" descr="image001">
            <a:extLst>
              <a:ext uri="{FF2B5EF4-FFF2-40B4-BE49-F238E27FC236}">
                <a16:creationId xmlns:a16="http://schemas.microsoft.com/office/drawing/2014/main" id="{16E96E2F-11F0-4539-80FE-ECFDDE6A3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8808" r="15574" b="12865"/>
          <a:stretch/>
        </p:blipFill>
        <p:spPr bwMode="auto">
          <a:xfrm>
            <a:off x="10340660" y="1410148"/>
            <a:ext cx="1564548" cy="17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 descr="image001">
            <a:extLst>
              <a:ext uri="{FF2B5EF4-FFF2-40B4-BE49-F238E27FC236}">
                <a16:creationId xmlns:a16="http://schemas.microsoft.com/office/drawing/2014/main" id="{9B12E1B7-8767-4640-A58D-F9623971B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7" t="9095" r="15470" b="12506"/>
          <a:stretch/>
        </p:blipFill>
        <p:spPr bwMode="auto">
          <a:xfrm>
            <a:off x="6547590" y="1421223"/>
            <a:ext cx="1564548" cy="176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2790A-A469-43DF-A155-345FDC1034D6}"/>
              </a:ext>
            </a:extLst>
          </p:cNvPr>
          <p:cNvSpPr txBox="1"/>
          <p:nvPr/>
        </p:nvSpPr>
        <p:spPr>
          <a:xfrm>
            <a:off x="6455311" y="3229762"/>
            <a:ext cx="17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Single Frequency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0DA35A-C4B6-4940-B537-57A64D466185}"/>
              </a:ext>
            </a:extLst>
          </p:cNvPr>
          <p:cNvSpPr txBox="1"/>
          <p:nvPr/>
        </p:nvSpPr>
        <p:spPr>
          <a:xfrm>
            <a:off x="10248381" y="3229762"/>
            <a:ext cx="17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500 MHz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2BCF0-70D9-470A-98EF-023EBA1B14D3}"/>
              </a:ext>
            </a:extLst>
          </p:cNvPr>
          <p:cNvSpPr txBox="1"/>
          <p:nvPr/>
        </p:nvSpPr>
        <p:spPr>
          <a:xfrm>
            <a:off x="8389771" y="3229762"/>
            <a:ext cx="17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200 MHz</a:t>
            </a:r>
          </a:p>
        </p:txBody>
      </p:sp>
    </p:spTree>
    <p:extLst>
      <p:ext uri="{BB962C8B-B14F-4D97-AF65-F5344CB8AC3E}">
        <p14:creationId xmlns:p14="http://schemas.microsoft.com/office/powerpoint/2010/main" val="348777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15CBBC-83D7-4726-9577-48970FC6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326" y="3692449"/>
            <a:ext cx="2852604" cy="2648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EDA31-E9C6-463C-8BE6-BE565176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1A8E-3039-4828-8186-B9817D822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8050530" cy="4969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Static Pattern Recognition:</a:t>
            </a:r>
          </a:p>
          <a:p>
            <a:r>
              <a:rPr lang="en-US" sz="2400" dirty="0"/>
              <a:t>Use scanner for fast data acquisition</a:t>
            </a:r>
          </a:p>
          <a:p>
            <a:r>
              <a:rPr lang="en-US" sz="2400" dirty="0"/>
              <a:t>Train using “sterile” data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Dynamic Pattern Recognition:</a:t>
            </a:r>
          </a:p>
          <a:p>
            <a:r>
              <a:rPr lang="en-US" sz="2400" dirty="0"/>
              <a:t>Doppler information is key for hand gestures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Ongoing and Future Work:</a:t>
            </a:r>
          </a:p>
          <a:p>
            <a:r>
              <a:rPr lang="en-US" sz="2400" dirty="0"/>
              <a:t>New applications: automotive &amp; medical arenas</a:t>
            </a:r>
          </a:p>
          <a:p>
            <a:r>
              <a:rPr lang="en-US" sz="2400" dirty="0"/>
              <a:t>Continued synergy among TxACE groups to obtain THz IC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B6094-4F75-46FD-AC95-0E9099336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0" y="1371600"/>
            <a:ext cx="4057650" cy="24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9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243" y="1273704"/>
            <a:ext cx="10816936" cy="5203296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800" dirty="0"/>
              <a:t>Developed a MATLAB based GUI to streamline raw </a:t>
            </a:r>
            <a:r>
              <a:rPr lang="en-US" sz="1800" dirty="0" err="1"/>
              <a:t>mmWave</a:t>
            </a:r>
            <a:r>
              <a:rPr lang="en-US" sz="1800" dirty="0"/>
              <a:t> radar and IR sensor data collection</a:t>
            </a:r>
          </a:p>
          <a:p>
            <a:pPr lvl="1"/>
            <a:r>
              <a:rPr lang="en-US" sz="1800" dirty="0"/>
              <a:t>Performed the initial testing of machine learning methods with real mmWave data sets </a:t>
            </a:r>
          </a:p>
          <a:p>
            <a:pPr lvl="1"/>
            <a:r>
              <a:rPr lang="en-US" sz="1800" dirty="0"/>
              <a:t>Two PhD students (Josiah/Bhaskar) working on various application such as gesture recognition/imaging with 77GHz TI radar until THz radar becomes available </a:t>
            </a:r>
          </a:p>
          <a:p>
            <a:pPr lvl="1"/>
            <a:r>
              <a:rPr lang="en-US" sz="1800" dirty="0"/>
              <a:t>Students (Richard/Shiva) working on advances machine learning algorithms for dynamic gestures (static gestures before), implemented a flexible python-based infrastructure for gesture recognition using radar information.</a:t>
            </a:r>
          </a:p>
          <a:p>
            <a:pPr lvl="1"/>
            <a:r>
              <a:rPr lang="en-US" sz="1800" dirty="0"/>
              <a:t>Trained models were investigated for various shortcomings and refined to improve the model robustness.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Deliverables</a:t>
            </a:r>
          </a:p>
          <a:p>
            <a:pPr lvl="1"/>
            <a:r>
              <a:rPr lang="en-US" sz="1800" dirty="0"/>
              <a:t>Software on the HGR DSP and ML methods </a:t>
            </a:r>
            <a:r>
              <a:rPr lang="en-US" sz="1800" dirty="0">
                <a:solidFill>
                  <a:srgbClr val="C00000"/>
                </a:solidFill>
              </a:rPr>
              <a:t>(Nov. 15, 2020)</a:t>
            </a:r>
            <a:endParaRPr lang="en-US" sz="2200" dirty="0"/>
          </a:p>
          <a:p>
            <a:pPr lvl="1"/>
            <a:r>
              <a:rPr lang="en-US" sz="1800" i="1" dirty="0">
                <a:solidFill>
                  <a:srgbClr val="0070C0"/>
                </a:solidFill>
              </a:rPr>
              <a:t>THz imaging testbed </a:t>
            </a:r>
            <a:r>
              <a:rPr lang="en-US" sz="1800" dirty="0">
                <a:solidFill>
                  <a:srgbClr val="C00000"/>
                </a:solidFill>
              </a:rPr>
              <a:t>(Nov. 15, 2020)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8E820-17BB-4177-82F6-2B0FF025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and Deliverables (Year 2/3)</a:t>
            </a:r>
          </a:p>
        </p:txBody>
      </p:sp>
    </p:spTree>
    <p:extLst>
      <p:ext uri="{BB962C8B-B14F-4D97-AF65-F5344CB8AC3E}">
        <p14:creationId xmlns:p14="http://schemas.microsoft.com/office/powerpoint/2010/main" val="1434537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88" y="222480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0" y="2286000"/>
            <a:ext cx="7772400" cy="1054100"/>
          </a:xfrm>
        </p:spPr>
        <p:txBody>
          <a:bodyPr>
            <a:norm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Machine Learning Algorithms</a:t>
            </a: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1814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8550" y="622592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2942" y="3340100"/>
            <a:ext cx="3524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Richard Willis</a:t>
            </a:r>
          </a:p>
          <a:p>
            <a:pPr algn="ctr"/>
            <a:r>
              <a:rPr lang="en-US" sz="2400" b="1" dirty="0"/>
              <a:t>Shiva Shankar Thiagarajan</a:t>
            </a:r>
          </a:p>
          <a:p>
            <a:pPr algn="ctr"/>
            <a:r>
              <a:rPr lang="en-US" sz="2400" b="1" dirty="0" err="1"/>
              <a:t>Yiorgos</a:t>
            </a:r>
            <a:r>
              <a:rPr lang="en-US" sz="2400" b="1" dirty="0"/>
              <a:t> Makris</a:t>
            </a:r>
          </a:p>
        </p:txBody>
      </p:sp>
    </p:spTree>
    <p:extLst>
      <p:ext uri="{BB962C8B-B14F-4D97-AF65-F5344CB8AC3E}">
        <p14:creationId xmlns:p14="http://schemas.microsoft.com/office/powerpoint/2010/main" val="2917891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8DC741-FAFB-AC41-9EF4-6BAC0192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Overview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968B8-AE36-A640-8E12-4DF02F0D9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Objective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Dataset Definition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Data Formats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Architecture and modifications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Analysis for overfitting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107445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A8953-D114-FE4B-BAA6-3EA82772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cs typeface="Arial" pitchFamily="34" charset="0"/>
              </a:rPr>
              <a:t>Introduction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5D9D9C-F284-5949-9AEA-94E111114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29" y="1353974"/>
            <a:ext cx="10634870" cy="4686093"/>
          </a:xfrm>
        </p:spPr>
        <p:txBody>
          <a:bodyPr/>
          <a:lstStyle/>
          <a:p>
            <a:r>
              <a:rPr lang="en-US" sz="2400" dirty="0"/>
              <a:t>Objective – Develop machine learning models for recognizing dynamic gestures</a:t>
            </a:r>
          </a:p>
          <a:p>
            <a:endParaRPr lang="en-US" sz="2400" dirty="0"/>
          </a:p>
          <a:p>
            <a:r>
              <a:rPr lang="en-US" sz="2400" dirty="0"/>
              <a:t>Dynamic Gestures:</a:t>
            </a:r>
          </a:p>
          <a:p>
            <a:pPr lvl="1">
              <a:buFont typeface="System Font Regular"/>
              <a:buChar char="-"/>
            </a:pPr>
            <a:r>
              <a:rPr lang="en-US" sz="2400" dirty="0"/>
              <a:t>Push</a:t>
            </a:r>
          </a:p>
          <a:p>
            <a:pPr lvl="1">
              <a:buFont typeface="System Font Regular"/>
              <a:buChar char="-"/>
            </a:pPr>
            <a:r>
              <a:rPr lang="en-US" sz="2400" dirty="0"/>
              <a:t>Pull</a:t>
            </a:r>
          </a:p>
          <a:p>
            <a:pPr lvl="1">
              <a:buFont typeface="System Font Regular"/>
              <a:buChar char="-"/>
            </a:pPr>
            <a:r>
              <a:rPr lang="en-US" sz="2400" dirty="0"/>
              <a:t>Circle</a:t>
            </a:r>
          </a:p>
          <a:p>
            <a:pPr lvl="1">
              <a:buFont typeface="System Font Regular"/>
              <a:buChar char="-"/>
            </a:pPr>
            <a:r>
              <a:rPr lang="en-US" sz="2400" dirty="0"/>
              <a:t>Wave</a:t>
            </a:r>
          </a:p>
          <a:p>
            <a:pPr lvl="1">
              <a:buFont typeface="System Font Regular"/>
              <a:buChar char="-"/>
            </a:pPr>
            <a:r>
              <a:rPr lang="en-US" sz="2400" dirty="0"/>
              <a:t>Whoosh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5BC34-641F-438F-8AD8-510842630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600" y="3531212"/>
            <a:ext cx="3733800" cy="2393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056415-7982-484C-8DFC-B7F97DEEF242}"/>
              </a:ext>
            </a:extLst>
          </p:cNvPr>
          <p:cNvSpPr/>
          <p:nvPr/>
        </p:nvSpPr>
        <p:spPr bwMode="auto">
          <a:xfrm>
            <a:off x="6311137" y="3478555"/>
            <a:ext cx="333879" cy="2561621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A613C3-AA52-4FA5-968F-D4B2AC71D2EE}"/>
              </a:ext>
            </a:extLst>
          </p:cNvPr>
          <p:cNvSpPr txBox="1"/>
          <p:nvPr/>
        </p:nvSpPr>
        <p:spPr>
          <a:xfrm>
            <a:off x="7086600" y="5886179"/>
            <a:ext cx="111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Range (m)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03A6C-2C80-4C9E-9A45-4E97CEA5AD27}"/>
              </a:ext>
            </a:extLst>
          </p:cNvPr>
          <p:cNvSpPr txBox="1"/>
          <p:nvPr/>
        </p:nvSpPr>
        <p:spPr>
          <a:xfrm rot="16200000">
            <a:off x="4466603" y="4573865"/>
            <a:ext cx="1884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Frequency Response</a:t>
            </a:r>
          </a:p>
        </p:txBody>
      </p:sp>
    </p:spTree>
    <p:extLst>
      <p:ext uri="{BB962C8B-B14F-4D97-AF65-F5344CB8AC3E}">
        <p14:creationId xmlns:p14="http://schemas.microsoft.com/office/powerpoint/2010/main" val="167357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76860CD-8D6D-4998-AD61-77B2C9FEE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49897"/>
              </p:ext>
            </p:extLst>
          </p:nvPr>
        </p:nvGraphicFramePr>
        <p:xfrm>
          <a:off x="950845" y="1407666"/>
          <a:ext cx="8686797" cy="3668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672">
                  <a:extLst>
                    <a:ext uri="{9D8B030D-6E8A-4147-A177-3AD203B41FA5}">
                      <a16:colId xmlns:a16="http://schemas.microsoft.com/office/drawing/2014/main" val="3868822084"/>
                    </a:ext>
                  </a:extLst>
                </a:gridCol>
                <a:gridCol w="817928">
                  <a:extLst>
                    <a:ext uri="{9D8B030D-6E8A-4147-A177-3AD203B41FA5}">
                      <a16:colId xmlns:a16="http://schemas.microsoft.com/office/drawing/2014/main" val="2861893218"/>
                    </a:ext>
                  </a:extLst>
                </a:gridCol>
                <a:gridCol w="1090910">
                  <a:extLst>
                    <a:ext uri="{9D8B030D-6E8A-4147-A177-3AD203B41FA5}">
                      <a16:colId xmlns:a16="http://schemas.microsoft.com/office/drawing/2014/main" val="2550336557"/>
                    </a:ext>
                  </a:extLst>
                </a:gridCol>
                <a:gridCol w="1106548">
                  <a:extLst>
                    <a:ext uri="{9D8B030D-6E8A-4147-A177-3AD203B41FA5}">
                      <a16:colId xmlns:a16="http://schemas.microsoft.com/office/drawing/2014/main" val="1586816312"/>
                    </a:ext>
                  </a:extLst>
                </a:gridCol>
                <a:gridCol w="1114276">
                  <a:extLst>
                    <a:ext uri="{9D8B030D-6E8A-4147-A177-3AD203B41FA5}">
                      <a16:colId xmlns:a16="http://schemas.microsoft.com/office/drawing/2014/main" val="4119684454"/>
                    </a:ext>
                  </a:extLst>
                </a:gridCol>
                <a:gridCol w="1106978">
                  <a:extLst>
                    <a:ext uri="{9D8B030D-6E8A-4147-A177-3AD203B41FA5}">
                      <a16:colId xmlns:a16="http://schemas.microsoft.com/office/drawing/2014/main" val="2890041665"/>
                    </a:ext>
                  </a:extLst>
                </a:gridCol>
                <a:gridCol w="965495">
                  <a:extLst>
                    <a:ext uri="{9D8B030D-6E8A-4147-A177-3AD203B41FA5}">
                      <a16:colId xmlns:a16="http://schemas.microsoft.com/office/drawing/2014/main" val="3350625998"/>
                    </a:ext>
                  </a:extLst>
                </a:gridCol>
                <a:gridCol w="864193">
                  <a:extLst>
                    <a:ext uri="{9D8B030D-6E8A-4147-A177-3AD203B41FA5}">
                      <a16:colId xmlns:a16="http://schemas.microsoft.com/office/drawing/2014/main" val="1444165145"/>
                    </a:ext>
                  </a:extLst>
                </a:gridCol>
                <a:gridCol w="1066797">
                  <a:extLst>
                    <a:ext uri="{9D8B030D-6E8A-4147-A177-3AD203B41FA5}">
                      <a16:colId xmlns:a16="http://schemas.microsoft.com/office/drawing/2014/main" val="1510552537"/>
                    </a:ext>
                  </a:extLst>
                </a:gridCol>
              </a:tblGrid>
              <a:tr h="529167">
                <a:tc>
                  <a:txBody>
                    <a:bodyPr/>
                    <a:lstStyle/>
                    <a:p>
                      <a:r>
                        <a:rPr lang="en-US" sz="16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Total Captures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Gestures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Captures/Gesture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FFT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Tx/Rx </a:t>
                      </a:r>
                      <a:r>
                        <a:rPr lang="en-US" sz="1600" dirty="0" err="1"/>
                        <a:t>Chs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911998"/>
                  </a:ext>
                </a:extLst>
              </a:tr>
              <a:tr h="529167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Original 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92341"/>
                  </a:ext>
                </a:extLst>
              </a:tr>
              <a:tr h="529167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1008"/>
                  </a:ext>
                </a:extLst>
              </a:tr>
              <a:tr h="529167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 variation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77776"/>
                  </a:ext>
                </a:extLst>
              </a:tr>
              <a:tr h="529167">
                <a:tc>
                  <a:txBody>
                    <a:bodyPr/>
                    <a:lstStyle/>
                    <a:p>
                      <a:r>
                        <a:rPr lang="en-US" sz="16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Original 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357740"/>
                  </a:ext>
                </a:extLst>
              </a:tr>
              <a:tr h="529167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Larger dynamic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4907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809B52-FE94-42C1-B4E4-3C9325FA0C43}"/>
              </a:ext>
            </a:extLst>
          </p:cNvPr>
          <p:cNvSpPr txBox="1"/>
          <p:nvPr/>
        </p:nvSpPr>
        <p:spPr>
          <a:xfrm>
            <a:off x="1141342" y="5103674"/>
            <a:ext cx="8976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Type: S=Static, D=Dynamic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datasets utilize 4 receiver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data set frame captures are ~5ms apart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working on Dynamic Dataset 4.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7FB5D-572A-8248-8A07-9968FF8C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Introduction -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33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D431F-7B75-8140-B186-F48375A93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New Data Format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1AB813-BF8F-414A-927F-4D1C475F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0" y="1479707"/>
            <a:ext cx="10108776" cy="4686093"/>
          </a:xfrm>
        </p:spPr>
        <p:txBody>
          <a:bodyPr/>
          <a:lstStyle/>
          <a:p>
            <a:pPr marL="285750" indent="-285750"/>
            <a:r>
              <a:rPr lang="en-US" dirty="0"/>
              <a:t>New way of processing dataset 4</a:t>
            </a:r>
          </a:p>
          <a:p>
            <a:pPr marL="285750" indent="-285750"/>
            <a:r>
              <a:rPr lang="en-US" dirty="0"/>
              <a:t>600 instances/gesture of [2, 25, 64]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2 * 25 * 64 = 3200 features/sample</a:t>
            </a:r>
          </a:p>
          <a:p>
            <a:pPr marL="285750" indent="-285750"/>
            <a:r>
              <a:rPr lang="en-US" dirty="0"/>
              <a:t>Previously, 600 instances/gesture of [2, 12, 64, 256] 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2 * 12 * 64 * 256 = 393,216 features/sample</a:t>
            </a:r>
          </a:p>
          <a:p>
            <a:pPr marL="285750" indent="-285750"/>
            <a:r>
              <a:rPr lang="en-US" dirty="0"/>
              <a:t>~100x size reduction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Faster loading, processing, training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Reduced overfitting</a:t>
            </a:r>
          </a:p>
          <a:p>
            <a:pPr marL="285750" indent="-285750"/>
            <a:r>
              <a:rPr lang="en-US" dirty="0"/>
              <a:t>Total size ~800Mb</a:t>
            </a:r>
          </a:p>
        </p:txBody>
      </p:sp>
    </p:spTree>
    <p:extLst>
      <p:ext uri="{BB962C8B-B14F-4D97-AF65-F5344CB8AC3E}">
        <p14:creationId xmlns:p14="http://schemas.microsoft.com/office/powerpoint/2010/main" val="490308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F3669B-A86D-4024-82AF-496A1A895B82}"/>
              </a:ext>
            </a:extLst>
          </p:cNvPr>
          <p:cNvSpPr/>
          <p:nvPr/>
        </p:nvSpPr>
        <p:spPr bwMode="auto">
          <a:xfrm>
            <a:off x="3680791" y="1331606"/>
            <a:ext cx="5181600" cy="5016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81F0C-CB34-44B2-B195-58B711E374C5}"/>
              </a:ext>
            </a:extLst>
          </p:cNvPr>
          <p:cNvSpPr/>
          <p:nvPr/>
        </p:nvSpPr>
        <p:spPr bwMode="auto">
          <a:xfrm>
            <a:off x="3833189" y="2127009"/>
            <a:ext cx="2671777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1x4x4 Convolution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Stride = 3,4,4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16 channels out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6FF12E-B2D7-4A6B-82EC-8353A3FCB67F}"/>
              </a:ext>
            </a:extLst>
          </p:cNvPr>
          <p:cNvCxnSpPr>
            <a:cxnSpLocks/>
          </p:cNvCxnSpPr>
          <p:nvPr/>
        </p:nvCxnSpPr>
        <p:spPr bwMode="auto">
          <a:xfrm>
            <a:off x="5133382" y="3051683"/>
            <a:ext cx="0" cy="268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5E9131-E723-4B4D-AD66-51884D7E63A9}"/>
              </a:ext>
            </a:extLst>
          </p:cNvPr>
          <p:cNvSpPr/>
          <p:nvPr/>
        </p:nvSpPr>
        <p:spPr bwMode="auto">
          <a:xfrm>
            <a:off x="3833189" y="3319844"/>
            <a:ext cx="2671779" cy="87789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2x4x4 Convolution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Stride = 3,4,4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16 channels 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E556D-0EEC-4615-BA05-FE5E88B414B7}"/>
              </a:ext>
            </a:extLst>
          </p:cNvPr>
          <p:cNvSpPr/>
          <p:nvPr/>
        </p:nvSpPr>
        <p:spPr bwMode="auto">
          <a:xfrm>
            <a:off x="3833191" y="4465901"/>
            <a:ext cx="2671791" cy="87789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LSTM: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3 Layers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Hidden State Size: 528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4EAE05-C50C-4200-AA64-5369BEA0B16F}"/>
              </a:ext>
            </a:extLst>
          </p:cNvPr>
          <p:cNvCxnSpPr>
            <a:cxnSpLocks/>
          </p:cNvCxnSpPr>
          <p:nvPr/>
        </p:nvCxnSpPr>
        <p:spPr bwMode="auto">
          <a:xfrm>
            <a:off x="5133382" y="4197740"/>
            <a:ext cx="0" cy="268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8277D94-524B-444F-826A-B8A60071B3BC}"/>
              </a:ext>
            </a:extLst>
          </p:cNvPr>
          <p:cNvSpPr/>
          <p:nvPr/>
        </p:nvSpPr>
        <p:spPr bwMode="auto">
          <a:xfrm>
            <a:off x="3833191" y="5611611"/>
            <a:ext cx="2671791" cy="4316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Fully Connected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060E1-9027-419A-A9D2-46B32389938D}"/>
              </a:ext>
            </a:extLst>
          </p:cNvPr>
          <p:cNvCxnSpPr>
            <a:cxnSpLocks/>
          </p:cNvCxnSpPr>
          <p:nvPr/>
        </p:nvCxnSpPr>
        <p:spPr bwMode="auto">
          <a:xfrm>
            <a:off x="5133382" y="5343450"/>
            <a:ext cx="0" cy="268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FFC4D-9270-4C34-BAD1-F2E98B59B47B}"/>
              </a:ext>
            </a:extLst>
          </p:cNvPr>
          <p:cNvSpPr txBox="1"/>
          <p:nvPr/>
        </p:nvSpPr>
        <p:spPr>
          <a:xfrm>
            <a:off x="1701336" y="1382452"/>
            <a:ext cx="136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</a:t>
            </a:r>
          </a:p>
          <a:p>
            <a:r>
              <a:rPr lang="en-US" dirty="0"/>
              <a:t>2 x 25 x 64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0D0A1F-1ED2-4C9D-A46A-4E041B13996C}"/>
              </a:ext>
            </a:extLst>
          </p:cNvPr>
          <p:cNvCxnSpPr>
            <a:cxnSpLocks/>
          </p:cNvCxnSpPr>
          <p:nvPr/>
        </p:nvCxnSpPr>
        <p:spPr bwMode="auto">
          <a:xfrm>
            <a:off x="3071191" y="1858618"/>
            <a:ext cx="6096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B26D71-FF75-4A5D-818E-14B230ECF496}"/>
              </a:ext>
            </a:extLst>
          </p:cNvPr>
          <p:cNvSpPr txBox="1"/>
          <p:nvPr/>
        </p:nvSpPr>
        <p:spPr>
          <a:xfrm>
            <a:off x="4218982" y="149697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Classifier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47A109-9872-4CC6-A1FE-49E0BEC21D46}"/>
              </a:ext>
            </a:extLst>
          </p:cNvPr>
          <p:cNvSpPr txBox="1"/>
          <p:nvPr/>
        </p:nvSpPr>
        <p:spPr>
          <a:xfrm>
            <a:off x="1623392" y="5427381"/>
            <a:ext cx="68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Out:1x5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8545AD-41C1-4714-8554-66124F8FE37C}"/>
              </a:ext>
            </a:extLst>
          </p:cNvPr>
          <p:cNvCxnSpPr>
            <a:cxnSpLocks/>
          </p:cNvCxnSpPr>
          <p:nvPr/>
        </p:nvCxnSpPr>
        <p:spPr bwMode="auto">
          <a:xfrm flipH="1">
            <a:off x="2319185" y="5889045"/>
            <a:ext cx="136160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748EDEF-2C1E-4BF7-9BB7-9AD160531DC0}"/>
              </a:ext>
            </a:extLst>
          </p:cNvPr>
          <p:cNvSpPr txBox="1"/>
          <p:nvPr/>
        </p:nvSpPr>
        <p:spPr>
          <a:xfrm>
            <a:off x="6652591" y="2773018"/>
            <a:ext cx="281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24 x 61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D7A97E-BBC1-4FBE-B7E1-38F57EABCB2B}"/>
              </a:ext>
            </a:extLst>
          </p:cNvPr>
          <p:cNvSpPr txBox="1"/>
          <p:nvPr/>
        </p:nvSpPr>
        <p:spPr>
          <a:xfrm>
            <a:off x="6774951" y="1447961"/>
            <a:ext cx="193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Intermediate Dimensions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03CC088D-9BDE-487C-82B9-7D573A29E5B2}"/>
              </a:ext>
            </a:extLst>
          </p:cNvPr>
          <p:cNvSpPr/>
          <p:nvPr/>
        </p:nvSpPr>
        <p:spPr bwMode="auto">
          <a:xfrm>
            <a:off x="3685583" y="4298857"/>
            <a:ext cx="2895598" cy="1238392"/>
          </a:xfrm>
          <a:prstGeom prst="mathMultiply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769A88-E30C-4C25-916F-2D0F96819A25}"/>
              </a:ext>
            </a:extLst>
          </p:cNvPr>
          <p:cNvSpPr txBox="1"/>
          <p:nvPr/>
        </p:nvSpPr>
        <p:spPr>
          <a:xfrm>
            <a:off x="6622550" y="4080796"/>
            <a:ext cx="281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x 23 x 60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F28C2-78F2-49F9-AB30-41874FCED85F}"/>
              </a:ext>
            </a:extLst>
          </p:cNvPr>
          <p:cNvSpPr txBox="1"/>
          <p:nvPr/>
        </p:nvSpPr>
        <p:spPr>
          <a:xfrm>
            <a:off x="6576399" y="5248840"/>
            <a:ext cx="281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1x12,420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C3C42E-3642-574B-B3DA-D9401C0D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2450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A885FD1-6BDB-47C2-9AFB-C3D732D2F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056650"/>
            <a:ext cx="7381608" cy="3496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FD7D57-7228-41A4-BF21-592927A7128B}"/>
              </a:ext>
            </a:extLst>
          </p:cNvPr>
          <p:cNvSpPr txBox="1"/>
          <p:nvPr/>
        </p:nvSpPr>
        <p:spPr>
          <a:xfrm>
            <a:off x="586409" y="1330959"/>
            <a:ext cx="85858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Facebook’s Ax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graphs generated (not shown) for other hyperparameters</a:t>
            </a:r>
          </a:p>
          <a:p>
            <a:endParaRPr lang="en-US" dirty="0"/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F0292F-54FD-4619-953E-3969F681B39E}"/>
              </a:ext>
            </a:extLst>
          </p:cNvPr>
          <p:cNvCxnSpPr>
            <a:cxnSpLocks/>
            <a:stCxn id="17" idx="2"/>
          </p:cNvCxnSpPr>
          <p:nvPr/>
        </p:nvCxnSpPr>
        <p:spPr bwMode="auto">
          <a:xfrm flipH="1">
            <a:off x="5095608" y="2856131"/>
            <a:ext cx="2295792" cy="19123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03020D-7FC0-4BAC-9604-2E2259BEC5EB}"/>
              </a:ext>
            </a:extLst>
          </p:cNvPr>
          <p:cNvCxnSpPr>
            <a:cxnSpLocks/>
            <a:stCxn id="17" idx="2"/>
          </p:cNvCxnSpPr>
          <p:nvPr/>
        </p:nvCxnSpPr>
        <p:spPr bwMode="auto">
          <a:xfrm>
            <a:off x="7391400" y="2856132"/>
            <a:ext cx="1143000" cy="1855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F49B18-143D-4F77-ADA9-2E815FDCDE2D}"/>
              </a:ext>
            </a:extLst>
          </p:cNvPr>
          <p:cNvSpPr txBox="1"/>
          <p:nvPr/>
        </p:nvSpPr>
        <p:spPr>
          <a:xfrm>
            <a:off x="5715000" y="220980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accuracy, low standard error from cross validation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B4D7C4-C245-4F19-BB78-EA23E5A7904B}"/>
              </a:ext>
            </a:extLst>
          </p:cNvPr>
          <p:cNvSpPr txBox="1"/>
          <p:nvPr/>
        </p:nvSpPr>
        <p:spPr>
          <a:xfrm>
            <a:off x="2514600" y="229511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accuracy, learning rate/momentum too high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00248B-CA1F-4C58-8B26-B2A00DF932B2}"/>
              </a:ext>
            </a:extLst>
          </p:cNvPr>
          <p:cNvCxnSpPr>
            <a:cxnSpLocks/>
            <a:stCxn id="20" idx="2"/>
          </p:cNvCxnSpPr>
          <p:nvPr/>
        </p:nvCxnSpPr>
        <p:spPr bwMode="auto">
          <a:xfrm>
            <a:off x="4076700" y="2941446"/>
            <a:ext cx="1562100" cy="5637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8E1E2AE-AB89-6542-8A3D-63629455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Hyperparameter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6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5FD7D57-7228-41A4-BF21-592927A7128B}"/>
              </a:ext>
            </a:extLst>
          </p:cNvPr>
          <p:cNvSpPr txBox="1"/>
          <p:nvPr/>
        </p:nvSpPr>
        <p:spPr>
          <a:xfrm>
            <a:off x="2209800" y="1172894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F8CF0B1-F08D-439C-A829-2248FABF8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45027"/>
            <a:ext cx="7086600" cy="34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4750D5-2DDD-4E19-B853-114FA321A289}"/>
              </a:ext>
            </a:extLst>
          </p:cNvPr>
          <p:cNvSpPr txBox="1"/>
          <p:nvPr/>
        </p:nvSpPr>
        <p:spPr>
          <a:xfrm>
            <a:off x="467140" y="1474415"/>
            <a:ext cx="879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training using different parts of dataset for validation each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Helpful to prevent overfitting to a part of the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FF64C-D7B4-406A-A0E3-78652319BC71}"/>
              </a:ext>
            </a:extLst>
          </p:cNvPr>
          <p:cNvSpPr txBox="1"/>
          <p:nvPr/>
        </p:nvSpPr>
        <p:spPr>
          <a:xfrm>
            <a:off x="2231985" y="5967537"/>
            <a:ext cx="6781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https://en.wikipedia.org/wiki/Cross-validation_(statistics)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43D510-05E9-7D47-AB22-F2915980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Cross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73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96899A-4DCF-4166-9BFA-A9A19F226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91"/>
          <a:stretch/>
        </p:blipFill>
        <p:spPr>
          <a:xfrm>
            <a:off x="7677411" y="2123971"/>
            <a:ext cx="3810000" cy="31432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939A2BF-5E5A-AC41-B051-D10F68BE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Results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FBF7E-21B9-F240-9499-FE0B830B6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430" y="1352550"/>
            <a:ext cx="9053981" cy="4686093"/>
          </a:xfrm>
        </p:spPr>
        <p:txBody>
          <a:bodyPr/>
          <a:lstStyle/>
          <a:p>
            <a:pPr marL="285750" indent="-285750"/>
            <a:r>
              <a:rPr lang="en-US" dirty="0"/>
              <a:t>Using Ax to tune hyperparameters, 5 cross-validation runs:</a:t>
            </a:r>
          </a:p>
          <a:p>
            <a:pPr marL="742950" lvl="1" indent="-285750"/>
            <a:endParaRPr lang="en-US" dirty="0"/>
          </a:p>
          <a:p>
            <a:pPr lvl="1">
              <a:buFont typeface="System Font Regular"/>
              <a:buChar char="-"/>
            </a:pPr>
            <a:r>
              <a:rPr lang="en-US" dirty="0"/>
              <a:t>Train Accuracy Avg: 94.8%, Std: 2.1%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Validation Accuracy Avg: 95.2%, Std: 2.6%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Test Accuracy Avg: 93.5%, Std: 2.7%</a:t>
            </a:r>
          </a:p>
          <a:p>
            <a:pPr marL="742950" lvl="1" indent="-285750"/>
            <a:endParaRPr lang="en-US" dirty="0"/>
          </a:p>
          <a:p>
            <a:pPr marL="285750" indent="-285750"/>
            <a:r>
              <a:rPr lang="en-US" dirty="0"/>
              <a:t>There was a slight decrease from the ideal </a:t>
            </a:r>
            <a:br>
              <a:rPr lang="en-US" dirty="0"/>
            </a:br>
            <a:r>
              <a:rPr lang="en-US" dirty="0"/>
              <a:t>accuracies observed with the previous data </a:t>
            </a:r>
            <a:br>
              <a:rPr lang="en-US" dirty="0"/>
            </a:br>
            <a:r>
              <a:rPr lang="en-US" dirty="0"/>
              <a:t>format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Complexity/accuracy trade-off </a:t>
            </a:r>
          </a:p>
          <a:p>
            <a:pPr lvl="1">
              <a:buFont typeface="System Font Regular"/>
              <a:buChar char="-"/>
            </a:pPr>
            <a:r>
              <a:rPr lang="en-US" dirty="0"/>
              <a:t>Substantially faster, smaller network</a:t>
            </a:r>
          </a:p>
        </p:txBody>
      </p:sp>
    </p:spTree>
    <p:extLst>
      <p:ext uri="{BB962C8B-B14F-4D97-AF65-F5344CB8AC3E}">
        <p14:creationId xmlns:p14="http://schemas.microsoft.com/office/powerpoint/2010/main" val="2923448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4CF071-D67E-AF45-9364-9E6454CF5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56" y="1309163"/>
            <a:ext cx="6004744" cy="38665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0658A78-5756-184D-B56B-593C0CF5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Analysis for Overfitting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71AA94-3372-D64A-8925-28A7A8F4B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99" y="1309163"/>
            <a:ext cx="6838527" cy="4686093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</a:pPr>
            <a:r>
              <a:rPr lang="en-US" sz="2400" dirty="0"/>
              <a:t>Low Shot learning is learning based on a single or small number of training instances</a:t>
            </a:r>
          </a:p>
          <a:p>
            <a:pPr>
              <a:spcBef>
                <a:spcPts val="200"/>
              </a:spcBef>
            </a:pPr>
            <a:endParaRPr lang="en-US" sz="2400" dirty="0"/>
          </a:p>
          <a:p>
            <a:pPr>
              <a:spcBef>
                <a:spcPts val="200"/>
              </a:spcBef>
            </a:pPr>
            <a:r>
              <a:rPr lang="en-US" sz="2400" dirty="0"/>
              <a:t>Imprinting is a type of low shot learning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400" dirty="0"/>
              <a:t>(see right)</a:t>
            </a:r>
          </a:p>
          <a:p>
            <a:pPr>
              <a:spcBef>
                <a:spcPts val="200"/>
              </a:spcBef>
            </a:pPr>
            <a:endParaRPr lang="en-US" sz="2400" dirty="0"/>
          </a:p>
          <a:p>
            <a:pPr>
              <a:spcBef>
                <a:spcPts val="200"/>
              </a:spcBef>
            </a:pPr>
            <a:r>
              <a:rPr lang="en-US" sz="2400" dirty="0"/>
              <a:t>Imprinting method can serve as a tool to quantify the overfitting in the network</a:t>
            </a:r>
          </a:p>
          <a:p>
            <a:pPr>
              <a:spcBef>
                <a:spcPts val="200"/>
              </a:spcBef>
            </a:pPr>
            <a:endParaRPr lang="en-US" sz="2400" dirty="0"/>
          </a:p>
          <a:p>
            <a:pPr>
              <a:spcBef>
                <a:spcPts val="200"/>
              </a:spcBef>
            </a:pPr>
            <a:r>
              <a:rPr lang="en-US" sz="2400" dirty="0"/>
              <a:t>Worked as expected – not perfect, but relatively high accuracies in most cases with a few low outliers</a:t>
            </a:r>
          </a:p>
          <a:p>
            <a:pPr>
              <a:spcBef>
                <a:spcPts val="200"/>
              </a:spcBef>
            </a:pPr>
            <a:endParaRPr lang="en-US" sz="2400" dirty="0"/>
          </a:p>
          <a:p>
            <a:pPr>
              <a:spcBef>
                <a:spcPts val="200"/>
              </a:spcBef>
            </a:pPr>
            <a:r>
              <a:rPr lang="en-US" sz="2400" dirty="0"/>
              <a:t>Allows for making improvements to the model and validating  its robustness.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AE3AE-5E97-1141-8A1B-4D2A294C49A2}"/>
              </a:ext>
            </a:extLst>
          </p:cNvPr>
          <p:cNvSpPr txBox="1"/>
          <p:nvPr/>
        </p:nvSpPr>
        <p:spPr>
          <a:xfrm>
            <a:off x="7182827" y="5391760"/>
            <a:ext cx="4812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Ref: Low-shot Learning with Imprinted Weights (</a:t>
            </a: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4"/>
              </a:rPr>
              <a:t>https://arxiv.org/abs/1712.07136</a:t>
            </a: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Thanks to Arthur Redfern (Liaison) for his feedback</a:t>
            </a:r>
          </a:p>
        </p:txBody>
      </p:sp>
    </p:spTree>
    <p:extLst>
      <p:ext uri="{BB962C8B-B14F-4D97-AF65-F5344CB8AC3E}">
        <p14:creationId xmlns:p14="http://schemas.microsoft.com/office/powerpoint/2010/main" val="248637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635715"/>
              </p:ext>
            </p:extLst>
          </p:nvPr>
        </p:nvGraphicFramePr>
        <p:xfrm>
          <a:off x="1219199" y="1338942"/>
          <a:ext cx="9753601" cy="4917963"/>
        </p:xfrm>
        <a:graphic>
          <a:graphicData uri="http://schemas.openxmlformats.org/drawingml/2006/table">
            <a:tbl>
              <a:tblPr firstRow="1" firstCol="1" bandRow="1"/>
              <a:tblGrid>
                <a:gridCol w="1309176">
                  <a:extLst>
                    <a:ext uri="{9D8B030D-6E8A-4147-A177-3AD203B41FA5}">
                      <a16:colId xmlns:a16="http://schemas.microsoft.com/office/drawing/2014/main" val="2695415467"/>
                    </a:ext>
                  </a:extLst>
                </a:gridCol>
                <a:gridCol w="1711529">
                  <a:extLst>
                    <a:ext uri="{9D8B030D-6E8A-4147-A177-3AD203B41FA5}">
                      <a16:colId xmlns:a16="http://schemas.microsoft.com/office/drawing/2014/main" val="3521680705"/>
                    </a:ext>
                  </a:extLst>
                </a:gridCol>
                <a:gridCol w="1704454">
                  <a:extLst>
                    <a:ext uri="{9D8B030D-6E8A-4147-A177-3AD203B41FA5}">
                      <a16:colId xmlns:a16="http://schemas.microsoft.com/office/drawing/2014/main" val="3274043311"/>
                    </a:ext>
                  </a:extLst>
                </a:gridCol>
                <a:gridCol w="1661994">
                  <a:extLst>
                    <a:ext uri="{9D8B030D-6E8A-4147-A177-3AD203B41FA5}">
                      <a16:colId xmlns:a16="http://schemas.microsoft.com/office/drawing/2014/main" val="3490009826"/>
                    </a:ext>
                  </a:extLst>
                </a:gridCol>
                <a:gridCol w="1637732">
                  <a:extLst>
                    <a:ext uri="{9D8B030D-6E8A-4147-A177-3AD203B41FA5}">
                      <a16:colId xmlns:a16="http://schemas.microsoft.com/office/drawing/2014/main" val="865369793"/>
                    </a:ext>
                  </a:extLst>
                </a:gridCol>
                <a:gridCol w="1728716">
                  <a:extLst>
                    <a:ext uri="{9D8B030D-6E8A-4147-A177-3AD203B41FA5}">
                      <a16:colId xmlns:a16="http://schemas.microsoft.com/office/drawing/2014/main" val="1166465792"/>
                    </a:ext>
                  </a:extLst>
                </a:gridCol>
              </a:tblGrid>
              <a:tr h="225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5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127049"/>
                  </a:ext>
                </a:extLst>
              </a:tr>
              <a:tr h="2712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Milestones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detailed mathematical model for THz FPA with reflectors and THz transceivers.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geometric reference model including Doppler shift patterns for 3D gesture recognition and motion detection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for THz sensing/imaging.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Complete 24/77 GHz hardware demonstrator with existing chipsets to achieve millimeter-scale accuracy in 3D gesture recognition and motion recognition.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multi antenna signal processing to reduce speckles and to correct reflector aberration and machine learning techniques.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real-time multi antenna signal processing techniques and machine learning algorithms for THz-FPA on a custom CPU+GPU.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Refine the mathematical models of THz-FPA and geometric models based on 77 GHz demonstrator results.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Verify and fine tune low complexity algorithms with THz FPA on silicon with TI and center collaborators.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on a custom CPU+GPU for THz sensors.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Finalize the algorithms to eliminate errors due to multipath.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(If all the milestones are met and authorized by TI)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Build and characterize optimized resolution limits of THz FPA with THz chipsets incorporating reflectors and machine learning on CPU/GPU/FPGA for 3D gesture and motion recognition. Characterize the performance limits of aberration mitigation algorithms.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38959"/>
                  </a:ext>
                </a:extLst>
              </a:tr>
              <a:tr h="1980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Deliverables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the mathematical model of THz FPA with reflectors and THz radios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geometric models for 3D gesture recognition and the machine learning algorithms for THz sensing/imaging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Report on measurement results using 24/77 GHz demonstrator.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  multi antenna signal processing and machine learning for THz-FPA gesture and motion detection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software implementation and refined mathematical models of the end-to-end sensing and imaging system with machine learning algorithms. Report on the algorithms to increase field of view.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on the performance limits of multiantenna signal processing algorithms and machine learning techniques used in THz-FPA sensors.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of fully functional THz-FPA imager enabled by real-time </a:t>
                      </a:r>
                      <a:r>
                        <a:rPr lang="en-US" sz="1000" i="1" dirty="0" err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multiantenna</a:t>
                      </a: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signal processing algorithms and machine learning. CPU/GPU/FPGA software.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704185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4174436" y="1280871"/>
            <a:ext cx="3486384" cy="5070943"/>
          </a:xfrm>
          <a:prstGeom prst="roundRect">
            <a:avLst/>
          </a:prstGeom>
          <a:noFill/>
          <a:ln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A2351-9320-42C8-98D9-998A4BFD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Revised Schedule after TI Feedback</a:t>
            </a:r>
          </a:p>
        </p:txBody>
      </p:sp>
    </p:spTree>
    <p:extLst>
      <p:ext uri="{BB962C8B-B14F-4D97-AF65-F5344CB8AC3E}">
        <p14:creationId xmlns:p14="http://schemas.microsoft.com/office/powerpoint/2010/main" val="3950721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7DC8DC-64CE-DF47-8281-A3D5E471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Imprinting Results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0B64FD-AEFC-DB48-94E9-16281E8D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09" y="1500809"/>
            <a:ext cx="10767391" cy="4676153"/>
          </a:xfrm>
        </p:spPr>
        <p:txBody>
          <a:bodyPr/>
          <a:lstStyle/>
          <a:p>
            <a:pPr marL="285750" indent="-285750"/>
            <a:r>
              <a:rPr lang="en-US" dirty="0"/>
              <a:t>Generally high accuracies across the board</a:t>
            </a:r>
          </a:p>
          <a:p>
            <a:pPr lvl="1"/>
            <a:endParaRPr lang="en-US" dirty="0"/>
          </a:p>
          <a:p>
            <a:pPr marL="285750" indent="-285750"/>
            <a:r>
              <a:rPr lang="en-US" dirty="0"/>
              <a:t>Confusion matrix for whoosh (worst extended test accuracy) on following slide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86EB1E-DB2C-49A8-AFF9-59C458183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59002"/>
              </p:ext>
            </p:extLst>
          </p:nvPr>
        </p:nvGraphicFramePr>
        <p:xfrm>
          <a:off x="1863970" y="3109965"/>
          <a:ext cx="7746816" cy="24193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4482">
                  <a:extLst>
                    <a:ext uri="{9D8B030D-6E8A-4147-A177-3AD203B41FA5}">
                      <a16:colId xmlns:a16="http://schemas.microsoft.com/office/drawing/2014/main" val="1051783891"/>
                    </a:ext>
                  </a:extLst>
                </a:gridCol>
                <a:gridCol w="1453730">
                  <a:extLst>
                    <a:ext uri="{9D8B030D-6E8A-4147-A177-3AD203B41FA5}">
                      <a16:colId xmlns:a16="http://schemas.microsoft.com/office/drawing/2014/main" val="1758449366"/>
                    </a:ext>
                  </a:extLst>
                </a:gridCol>
                <a:gridCol w="1357082">
                  <a:extLst>
                    <a:ext uri="{9D8B030D-6E8A-4147-A177-3AD203B41FA5}">
                      <a16:colId xmlns:a16="http://schemas.microsoft.com/office/drawing/2014/main" val="1270620198"/>
                    </a:ext>
                  </a:extLst>
                </a:gridCol>
                <a:gridCol w="1954085">
                  <a:extLst>
                    <a:ext uri="{9D8B030D-6E8A-4147-A177-3AD203B41FA5}">
                      <a16:colId xmlns:a16="http://schemas.microsoft.com/office/drawing/2014/main" val="102962820"/>
                    </a:ext>
                  </a:extLst>
                </a:gridCol>
                <a:gridCol w="1857437">
                  <a:extLst>
                    <a:ext uri="{9D8B030D-6E8A-4147-A177-3AD203B41FA5}">
                      <a16:colId xmlns:a16="http://schemas.microsoft.com/office/drawing/2014/main" val="3050353549"/>
                    </a:ext>
                  </a:extLst>
                </a:gridCol>
              </a:tblGrid>
              <a:tr h="40321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Base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Base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Extended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Extended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48969"/>
                  </a:ext>
                </a:extLst>
              </a:tr>
              <a:tr h="403218">
                <a:tc>
                  <a:txBody>
                    <a:bodyPr/>
                    <a:lstStyle/>
                    <a:p>
                      <a:r>
                        <a:rPr lang="en-US" sz="1800" dirty="0"/>
                        <a:t>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99.2%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91.5%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092888"/>
                  </a:ext>
                </a:extLst>
              </a:tr>
              <a:tr h="403218">
                <a:tc>
                  <a:txBody>
                    <a:bodyPr/>
                    <a:lstStyle/>
                    <a:p>
                      <a:r>
                        <a:rPr lang="en-US" sz="1800" dirty="0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86.0%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3390"/>
                  </a:ext>
                </a:extLst>
              </a:tr>
              <a:tr h="403218">
                <a:tc>
                  <a:txBody>
                    <a:bodyPr/>
                    <a:lstStyle/>
                    <a:p>
                      <a:r>
                        <a:rPr lang="en-US" sz="1800" dirty="0"/>
                        <a:t>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97.3%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09476"/>
                  </a:ext>
                </a:extLst>
              </a:tr>
              <a:tr h="403218">
                <a:tc>
                  <a:txBody>
                    <a:bodyPr/>
                    <a:lstStyle/>
                    <a:p>
                      <a:r>
                        <a:rPr lang="en-US" sz="1800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94.7%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94.4%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661002"/>
                  </a:ext>
                </a:extLst>
              </a:tr>
              <a:tr h="403218">
                <a:tc>
                  <a:txBody>
                    <a:bodyPr/>
                    <a:lstStyle/>
                    <a:p>
                      <a:r>
                        <a:rPr lang="en-US" sz="1800" dirty="0"/>
                        <a:t>Whoosh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72.6%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78.4%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338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602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C13686B-8EE9-4BD6-99E0-22805192A3C8}"/>
              </a:ext>
            </a:extLst>
          </p:cNvPr>
          <p:cNvSpPr txBox="1"/>
          <p:nvPr/>
        </p:nvSpPr>
        <p:spPr>
          <a:xfrm>
            <a:off x="3548610" y="1214490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Train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420366-645C-4EAB-987F-8C1B02D3B058}"/>
              </a:ext>
            </a:extLst>
          </p:cNvPr>
          <p:cNvSpPr txBox="1"/>
          <p:nvPr/>
        </p:nvSpPr>
        <p:spPr>
          <a:xfrm>
            <a:off x="7513002" y="122011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9C40F3-C959-4185-B951-28C612B6018C}"/>
              </a:ext>
            </a:extLst>
          </p:cNvPr>
          <p:cNvSpPr txBox="1"/>
          <p:nvPr/>
        </p:nvSpPr>
        <p:spPr>
          <a:xfrm rot="16200000">
            <a:off x="1815020" y="261741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F4F2FF-08B5-4A81-8ED5-AC1527E2045A}"/>
              </a:ext>
            </a:extLst>
          </p:cNvPr>
          <p:cNvSpPr txBox="1"/>
          <p:nvPr/>
        </p:nvSpPr>
        <p:spPr>
          <a:xfrm rot="16200000">
            <a:off x="1593903" y="5111469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Extended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6DB2E4-2963-41C9-9293-5724DA7A1BA0}"/>
              </a:ext>
            </a:extLst>
          </p:cNvPr>
          <p:cNvCxnSpPr/>
          <p:nvPr/>
        </p:nvCxnSpPr>
        <p:spPr bwMode="auto">
          <a:xfrm>
            <a:off x="2241253" y="4068417"/>
            <a:ext cx="7924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62D2D6-FEB1-4746-AE92-A87EC4AB4A83}"/>
              </a:ext>
            </a:extLst>
          </p:cNvPr>
          <p:cNvCxnSpPr/>
          <p:nvPr/>
        </p:nvCxnSpPr>
        <p:spPr bwMode="auto">
          <a:xfrm>
            <a:off x="6089353" y="1583822"/>
            <a:ext cx="0" cy="5181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F370A57-4620-4DEC-ABB6-0744C57A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13" y="1719996"/>
            <a:ext cx="2732980" cy="204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8EB4BD-FA01-4197-84BB-E0C38EC32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618" y="1692726"/>
            <a:ext cx="2819399" cy="211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AF34A-C0AC-44A1-8272-4A332828A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214" y="4238481"/>
            <a:ext cx="2904479" cy="2178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65B44-7969-4102-A4B0-207FC4EE3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331" y="4206956"/>
            <a:ext cx="2904479" cy="217835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9DDF0E5-DC88-A64F-9DAF-ABF9FA58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Imprinting Results – Whoosh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78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A52FB5-DB83-6F49-A95F-DE340BDE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Future Work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E035D-30E4-4003-9C34-D3540074C8CD}"/>
              </a:ext>
            </a:extLst>
          </p:cNvPr>
          <p:cNvSpPr txBox="1"/>
          <p:nvPr/>
        </p:nvSpPr>
        <p:spPr>
          <a:xfrm>
            <a:off x="853109" y="1481006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Model Improvements: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Defining a scalar metric based on imprinting results for quantifying model overfitting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Refine architecture and hyperparameter selection based on overfitting metric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Dataset Improvements: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Improving data by introducing variability in the collection process, such as new orientation, multiple people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Dataset pre-processing must be able to handle data cropping and adapt to adjustments within the frames.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Real-time Platform Implementation: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the hardware and software requirements for implementing an on-the-fly platform for recognizing gestures.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713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84FD27-289D-0D46-A771-5F25BC72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Future Work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F8A05-E83F-C949-AA2E-74B82B0E4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/>
            <a:r>
              <a:rPr lang="en-US" u="sng" dirty="0"/>
              <a:t>Model Improvements:</a:t>
            </a:r>
          </a:p>
          <a:p>
            <a:pPr marL="342900" lvl="1"/>
            <a:r>
              <a:rPr lang="en-US" dirty="0"/>
              <a:t>Implementing deeper networks with </a:t>
            </a:r>
            <a:r>
              <a:rPr lang="en-US" dirty="0" err="1"/>
              <a:t>ResNet</a:t>
            </a:r>
            <a:r>
              <a:rPr lang="en-US" dirty="0"/>
              <a:t> bottlenecks</a:t>
            </a:r>
          </a:p>
          <a:p>
            <a:pPr marL="800100" lvl="2" indent="-342900"/>
            <a:r>
              <a:rPr lang="en-US" sz="2000" dirty="0"/>
              <a:t>Improves feature extraction</a:t>
            </a:r>
          </a:p>
          <a:p>
            <a:pPr marL="342900" lvl="1"/>
            <a:r>
              <a:rPr lang="en-US" dirty="0"/>
              <a:t>Reducing features in final classification vector</a:t>
            </a:r>
          </a:p>
          <a:p>
            <a:pPr marL="800100" lvl="2" indent="-342900"/>
            <a:r>
              <a:rPr lang="en-US" sz="2000" dirty="0"/>
              <a:t>Decreases overfitting, computational complexity, Currently ~10</a:t>
            </a:r>
            <a:r>
              <a:rPr lang="en-US" sz="2000" baseline="30000" dirty="0"/>
              <a:t>5</a:t>
            </a:r>
            <a:r>
              <a:rPr lang="en-US" sz="2000" dirty="0"/>
              <a:t>, target 10</a:t>
            </a:r>
            <a:r>
              <a:rPr lang="en-US" sz="2000" baseline="30000" dirty="0"/>
              <a:t>2 </a:t>
            </a:r>
            <a:r>
              <a:rPr lang="en-US" sz="2000" dirty="0"/>
              <a:t>– 10</a:t>
            </a:r>
            <a:r>
              <a:rPr lang="en-US" sz="2000" baseline="30000" dirty="0"/>
              <a:t>3</a:t>
            </a:r>
            <a:endParaRPr lang="en-US" sz="2000" dirty="0"/>
          </a:p>
          <a:p>
            <a:pPr marL="342900" lvl="1"/>
            <a:r>
              <a:rPr lang="en-US" dirty="0"/>
              <a:t>Train with weight penalty (L2 regularization)</a:t>
            </a:r>
          </a:p>
          <a:p>
            <a:pPr marL="800100" lvl="2" indent="-342900"/>
            <a:r>
              <a:rPr lang="en-US" sz="2000" dirty="0"/>
              <a:t>Reduces overfitting</a:t>
            </a:r>
          </a:p>
          <a:p>
            <a:pPr marL="800100" lvl="2" indent="-342900"/>
            <a:r>
              <a:rPr lang="en-US" sz="2000" dirty="0"/>
              <a:t>Prevents weights from focusing in on one feature for classification / generates a more general solution</a:t>
            </a:r>
          </a:p>
          <a:p>
            <a:pPr marL="342900" lvl="1"/>
            <a:r>
              <a:rPr lang="en-US" dirty="0"/>
              <a:t>Train with Adam (optimization algorithm)</a:t>
            </a:r>
          </a:p>
          <a:p>
            <a:pPr marL="800100" lvl="2" indent="-342900"/>
            <a:r>
              <a:rPr lang="en-US" sz="2000" dirty="0"/>
              <a:t>Uses individual learning rate for each parameter. </a:t>
            </a:r>
          </a:p>
          <a:p>
            <a:pPr marL="800100" lvl="2" indent="-342900"/>
            <a:r>
              <a:rPr lang="en-US" sz="2000" dirty="0"/>
              <a:t>Thereby training faster than stochastic gradient method.</a:t>
            </a:r>
          </a:p>
        </p:txBody>
      </p:sp>
      <p:pic>
        <p:nvPicPr>
          <p:cNvPr id="7" name="Picture 2" descr="regarding the understanding of bottleneck unit of ResNet - Cross ...">
            <a:extLst>
              <a:ext uri="{FF2B5EF4-FFF2-40B4-BE49-F238E27FC236}">
                <a16:creationId xmlns:a16="http://schemas.microsoft.com/office/drawing/2014/main" id="{3517F3E8-0FAD-6441-AE6E-15627CBE2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/>
          <a:stretch/>
        </p:blipFill>
        <p:spPr bwMode="auto">
          <a:xfrm>
            <a:off x="8157784" y="2266950"/>
            <a:ext cx="2324686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548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243" y="1273704"/>
            <a:ext cx="10816936" cy="5203296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800" dirty="0"/>
              <a:t>Developed a MATLAB based GUI to streamline raw </a:t>
            </a:r>
            <a:r>
              <a:rPr lang="en-US" sz="1800" dirty="0" err="1"/>
              <a:t>mmWave</a:t>
            </a:r>
            <a:r>
              <a:rPr lang="en-US" sz="1800" dirty="0"/>
              <a:t> radar and IR sensor data collection</a:t>
            </a:r>
          </a:p>
          <a:p>
            <a:pPr lvl="1"/>
            <a:r>
              <a:rPr lang="en-US" sz="1800" dirty="0"/>
              <a:t>Performed the initial testing of machine learning methods with real mmWave data sets </a:t>
            </a:r>
          </a:p>
          <a:p>
            <a:pPr lvl="1"/>
            <a:r>
              <a:rPr lang="en-US" sz="1800" dirty="0"/>
              <a:t>Two PhD students (Josiah/Bhaskar) working on various application such as gesture recognition/imaging with 77GHz TI radar until THz radar becomes available </a:t>
            </a:r>
          </a:p>
          <a:p>
            <a:pPr lvl="1"/>
            <a:r>
              <a:rPr lang="en-US" sz="1800" dirty="0"/>
              <a:t>Students (Richard/Shiva) working on advances machine learning algorithms for dynamic gestures (static gestures before), implemented a flexible python-based infrastructure for gesture recognition using radar information.</a:t>
            </a:r>
          </a:p>
          <a:p>
            <a:pPr lvl="1"/>
            <a:r>
              <a:rPr lang="en-US" sz="1800" dirty="0"/>
              <a:t>Trained models were investigated for various shortcomings and refined to improve the model robustness.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Deliverables</a:t>
            </a:r>
          </a:p>
          <a:p>
            <a:pPr lvl="1"/>
            <a:r>
              <a:rPr lang="en-US" sz="1800" dirty="0"/>
              <a:t>Software on the HGR DSP and ML methods </a:t>
            </a:r>
            <a:r>
              <a:rPr lang="en-US" sz="1800" dirty="0">
                <a:solidFill>
                  <a:srgbClr val="C00000"/>
                </a:solidFill>
              </a:rPr>
              <a:t>(Nov. 15, 2020)</a:t>
            </a:r>
            <a:endParaRPr lang="en-US" sz="2200" dirty="0"/>
          </a:p>
          <a:p>
            <a:pPr lvl="1"/>
            <a:r>
              <a:rPr lang="en-US" sz="1800" i="1" dirty="0">
                <a:solidFill>
                  <a:srgbClr val="0070C0"/>
                </a:solidFill>
              </a:rPr>
              <a:t>THz imaging testbed </a:t>
            </a:r>
            <a:r>
              <a:rPr lang="en-US" sz="1800" dirty="0">
                <a:solidFill>
                  <a:srgbClr val="C00000"/>
                </a:solidFill>
              </a:rPr>
              <a:t>(Nov. 15, 2020)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8E820-17BB-4177-82F6-2B0FF025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and Deliverables (Year 2/3)</a:t>
            </a:r>
          </a:p>
        </p:txBody>
      </p:sp>
    </p:spTree>
    <p:extLst>
      <p:ext uri="{BB962C8B-B14F-4D97-AF65-F5344CB8AC3E}">
        <p14:creationId xmlns:p14="http://schemas.microsoft.com/office/powerpoint/2010/main" val="3834603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00" y="1273704"/>
            <a:ext cx="10922581" cy="581289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Plans 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Extend machine learning/Deep learning methods with new THz sensor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Software implementation of machine learning algorithms for THz sensing/imaging 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highlight>
                  <a:srgbClr val="FFFF00"/>
                </a:highlight>
              </a:rPr>
              <a:t>Improve gesture recognition for classifying dynamic gestures (3</a:t>
            </a:r>
            <a:r>
              <a:rPr lang="en-US" sz="2000" baseline="30000" dirty="0">
                <a:highlight>
                  <a:srgbClr val="FFFF00"/>
                </a:highlight>
              </a:rPr>
              <a:t>rd</a:t>
            </a:r>
            <a:r>
              <a:rPr lang="en-US" sz="2000" dirty="0">
                <a:highlight>
                  <a:srgbClr val="FFFF00"/>
                </a:highlight>
              </a:rPr>
              <a:t> year)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rgbClr val="0000FF"/>
                </a:solidFill>
              </a:rPr>
              <a:t>Present narrowband imaging examples with THz sensor (3</a:t>
            </a:r>
            <a:r>
              <a:rPr lang="en-US" sz="2000" baseline="30000" dirty="0">
                <a:solidFill>
                  <a:srgbClr val="0000FF"/>
                </a:solidFill>
              </a:rPr>
              <a:t>rd</a:t>
            </a:r>
            <a:r>
              <a:rPr lang="en-US" sz="2000" dirty="0">
                <a:solidFill>
                  <a:srgbClr val="0000FF"/>
                </a:solidFill>
              </a:rPr>
              <a:t> year)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rgbClr val="0000FF"/>
                </a:solidFill>
                <a:highlight>
                  <a:srgbClr val="FFFF00"/>
                </a:highlight>
              </a:rPr>
              <a:t>Improve the robustness of dynamic gesture classification with confidence metrics (3</a:t>
            </a:r>
            <a:r>
              <a:rPr lang="en-US" sz="2000" baseline="30000" dirty="0">
                <a:solidFill>
                  <a:srgbClr val="0000FF"/>
                </a:solidFill>
                <a:highlight>
                  <a:srgbClr val="FFFF00"/>
                </a:highlight>
              </a:rPr>
              <a:t>rd</a:t>
            </a:r>
            <a:r>
              <a:rPr lang="en-US" sz="2000" dirty="0">
                <a:solidFill>
                  <a:srgbClr val="0000FF"/>
                </a:solidFill>
                <a:highlight>
                  <a:srgbClr val="FFFF00"/>
                </a:highlight>
              </a:rPr>
              <a:t> year)</a:t>
            </a:r>
            <a:endParaRPr lang="en-US" sz="20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Deliverables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rgbClr val="0000FF"/>
                </a:solidFill>
              </a:rPr>
              <a:t>Report on the results of new applications using </a:t>
            </a:r>
            <a:r>
              <a:rPr lang="en-US" sz="2000" dirty="0" err="1">
                <a:solidFill>
                  <a:srgbClr val="0000FF"/>
                </a:solidFill>
              </a:rPr>
              <a:t>mmW</a:t>
            </a:r>
            <a:r>
              <a:rPr lang="en-US" sz="2000" dirty="0">
                <a:solidFill>
                  <a:srgbClr val="0000FF"/>
                </a:solidFill>
              </a:rPr>
              <a:t> demonstrator and multi antenna signal processing and machine learning for hand gesture recognition.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rgbClr val="0000FF"/>
                </a:solidFill>
              </a:rPr>
              <a:t>Software implementation of  multi antenna signal processing and machine learning for dynamic hand gesture recognition.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83D081-87FF-4CAB-823B-FE4A2E92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and Deliverables (Years 3/4)</a:t>
            </a:r>
          </a:p>
        </p:txBody>
      </p:sp>
    </p:spTree>
    <p:extLst>
      <p:ext uri="{BB962C8B-B14F-4D97-AF65-F5344CB8AC3E}">
        <p14:creationId xmlns:p14="http://schemas.microsoft.com/office/powerpoint/2010/main" val="3562433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7810"/>
              </p:ext>
            </p:extLst>
          </p:nvPr>
        </p:nvGraphicFramePr>
        <p:xfrm>
          <a:off x="1781093" y="1291146"/>
          <a:ext cx="8429708" cy="4916774"/>
        </p:xfrm>
        <a:graphic>
          <a:graphicData uri="http://schemas.openxmlformats.org/drawingml/2006/table">
            <a:tbl>
              <a:tblPr firstRow="1" firstCol="1" bandRow="1"/>
              <a:tblGrid>
                <a:gridCol w="1131476">
                  <a:extLst>
                    <a:ext uri="{9D8B030D-6E8A-4147-A177-3AD203B41FA5}">
                      <a16:colId xmlns:a16="http://schemas.microsoft.com/office/drawing/2014/main" val="2695415467"/>
                    </a:ext>
                  </a:extLst>
                </a:gridCol>
                <a:gridCol w="1479217">
                  <a:extLst>
                    <a:ext uri="{9D8B030D-6E8A-4147-A177-3AD203B41FA5}">
                      <a16:colId xmlns:a16="http://schemas.microsoft.com/office/drawing/2014/main" val="3521680705"/>
                    </a:ext>
                  </a:extLst>
                </a:gridCol>
                <a:gridCol w="1473102">
                  <a:extLst>
                    <a:ext uri="{9D8B030D-6E8A-4147-A177-3AD203B41FA5}">
                      <a16:colId xmlns:a16="http://schemas.microsoft.com/office/drawing/2014/main" val="3274043311"/>
                    </a:ext>
                  </a:extLst>
                </a:gridCol>
                <a:gridCol w="1436406">
                  <a:extLst>
                    <a:ext uri="{9D8B030D-6E8A-4147-A177-3AD203B41FA5}">
                      <a16:colId xmlns:a16="http://schemas.microsoft.com/office/drawing/2014/main" val="3490009826"/>
                    </a:ext>
                  </a:extLst>
                </a:gridCol>
                <a:gridCol w="1415436">
                  <a:extLst>
                    <a:ext uri="{9D8B030D-6E8A-4147-A177-3AD203B41FA5}">
                      <a16:colId xmlns:a16="http://schemas.microsoft.com/office/drawing/2014/main" val="865369793"/>
                    </a:ext>
                  </a:extLst>
                </a:gridCol>
                <a:gridCol w="1494071">
                  <a:extLst>
                    <a:ext uri="{9D8B030D-6E8A-4147-A177-3AD203B41FA5}">
                      <a16:colId xmlns:a16="http://schemas.microsoft.com/office/drawing/2014/main" val="1166465792"/>
                    </a:ext>
                  </a:extLst>
                </a:gridCol>
              </a:tblGrid>
              <a:tr h="2249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5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127049"/>
                  </a:ext>
                </a:extLst>
              </a:tr>
              <a:tr h="2712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Milestones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detailed mathematical model for THz FPA with reflectors and THz transceivers.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geometric reference model including Doppler shift patterns for 3D gesture recognition and motion detection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for THz sensing/imaging.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Complete 24/77 GHz hardware demonstrator with existing chipsets to achieve millimeter-scale accuracy in 3D gesture recognition and motion recognition.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multi antenna signal processing to reduce speckles and to correct reflector aberration and machine learning techniques.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real-time multi antenna signal processing techniques and machine learning algorithms for THz-FPA on a custom CPU+GPU.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Refine the mathematical models of THz-FPA and geometric models based on 77 GHz demonstrator results.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Verify and fine tune low complexity algorithms with THz FPA on silicon with TI and center collaborators.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on a custom CPU+GPU for THz sensors.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Finalize the algorithms to eliminate errors due to multipath.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(If all the milestones are met and authorized by TI)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Build and characterize optimized resolution limits of THz FPA with THz chipsets incorporating reflectors and machine learning on CPU/GPU/FPGA for 3D gesture and motion recognition. Characterize the performance limits of aberration mitigation algorithms.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38959"/>
                  </a:ext>
                </a:extLst>
              </a:tr>
              <a:tr h="19796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Deliverables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the mathematical model of THz FPA with reflectors and THz radios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geometric models for 3D gesture recognition and the machine learning algorithms for THz sensing/imaging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Report on measurement results using 24/77 GHz demonstrator.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  multi antenna signal processing and machine learning for THz-FPA gesture and motion detection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software implementation and refined mathematical models of the end-to-end sensing and imaging system with machine learning algorithms. Report on the algorithms to increase field of view.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on the performance limits of multiantenna signal processing algorithms and machine learning techniques used in THz-FPA sensors.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of fully functional THz-FPA imager enabled by real-time </a:t>
                      </a:r>
                      <a:r>
                        <a:rPr lang="en-US" sz="1000" i="1" dirty="0" err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multiantenna</a:t>
                      </a:r>
                      <a:r>
                        <a:rPr lang="en-US" sz="10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signal processing algorithms and machine learning. CPU/GPU/FPGA software.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704185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 bwMode="auto">
          <a:xfrm>
            <a:off x="4333461" y="1112836"/>
            <a:ext cx="3013544" cy="5334000"/>
          </a:xfrm>
          <a:prstGeom prst="roundRect">
            <a:avLst/>
          </a:prstGeom>
          <a:noFill/>
          <a:ln w="38100"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91D3129-DD56-49FE-8160-93A08FBD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Algorithms for Sensing and Recognition:</a:t>
            </a:r>
            <a:br>
              <a:rPr lang="en-US" dirty="0"/>
            </a:br>
            <a:r>
              <a:rPr lang="en-US" dirty="0"/>
              <a:t>Current Schedule</a:t>
            </a:r>
          </a:p>
        </p:txBody>
      </p:sp>
    </p:spTree>
    <p:extLst>
      <p:ext uri="{BB962C8B-B14F-4D97-AF65-F5344CB8AC3E}">
        <p14:creationId xmlns:p14="http://schemas.microsoft.com/office/powerpoint/2010/main" val="4034592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thank you">
            <a:extLst>
              <a:ext uri="{FF2B5EF4-FFF2-40B4-BE49-F238E27FC236}">
                <a16:creationId xmlns:a16="http://schemas.microsoft.com/office/drawing/2014/main" id="{008504C8-B705-4A88-AD20-10DE68645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29422"/>
            <a:ext cx="4343400" cy="27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A5A7297-844C-4941-98DC-03708F81FB23}"/>
              </a:ext>
            </a:extLst>
          </p:cNvPr>
          <p:cNvSpPr/>
          <p:nvPr/>
        </p:nvSpPr>
        <p:spPr>
          <a:xfrm>
            <a:off x="3352800" y="2038496"/>
            <a:ext cx="2438400" cy="1101990"/>
          </a:xfrm>
          <a:prstGeom prst="cloudCallout">
            <a:avLst>
              <a:gd name="adj1" fmla="val 42699"/>
              <a:gd name="adj2" fmla="val 67656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Questions ??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04185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6592-4DFB-384C-853E-1BD83F271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344091" indent="-338138">
              <a:buNone/>
            </a:pPr>
            <a:r>
              <a:rPr lang="en-US" sz="1200" dirty="0"/>
              <a:t>[1] H. Kaur and J. Rani, "A review: Study of various techniques of Hand gesture recognition," </a:t>
            </a:r>
            <a:r>
              <a:rPr lang="en-US" sz="1200" i="1" dirty="0"/>
              <a:t>2016 IEEE Int. Conf. on Power Electronics, Intelligent Control and Energy Systems</a:t>
            </a:r>
            <a:r>
              <a:rPr lang="en-US" sz="1200" dirty="0"/>
              <a:t>, Delhi, 2016, pp. 1-5.</a:t>
            </a:r>
          </a:p>
          <a:p>
            <a:pPr marL="344091" indent="-338138">
              <a:buNone/>
            </a:pPr>
            <a:r>
              <a:rPr lang="en-US" sz="1200" dirty="0"/>
              <a:t>[2] M. K. Ahuja and A. Singh, "Static Vision Based Hand Gesture Recognition Using Principal Component Analysis, " pp. 402-406, 2015. </a:t>
            </a:r>
          </a:p>
          <a:p>
            <a:pPr marL="344091" indent="-338138">
              <a:buNone/>
            </a:pPr>
            <a:r>
              <a:rPr lang="en-US" sz="1200" dirty="0"/>
              <a:t>[3] D. Q. J. </a:t>
            </a:r>
            <a:r>
              <a:rPr lang="en-US" sz="1200" dirty="0" err="1"/>
              <a:t>Dqg</a:t>
            </a:r>
            <a:r>
              <a:rPr lang="en-US" sz="1200" dirty="0"/>
              <a:t>, V. </a:t>
            </a:r>
            <a:r>
              <a:rPr lang="en-US" sz="1200" dirty="0" err="1"/>
              <a:t>lurp</a:t>
            </a:r>
            <a:r>
              <a:rPr lang="en-US" sz="1200" dirty="0"/>
              <a:t>, L. </a:t>
            </a:r>
            <a:r>
              <a:rPr lang="en-US" sz="1200" dirty="0" err="1"/>
              <a:t>Pdun</a:t>
            </a:r>
            <a:r>
              <a:rPr lang="en-US" sz="1200" dirty="0"/>
              <a:t>, O. </a:t>
            </a:r>
            <a:r>
              <a:rPr lang="en-US" sz="1200" dirty="0" err="1"/>
              <a:t>Kdqg</a:t>
            </a:r>
            <a:r>
              <a:rPr lang="en-US" sz="1200" dirty="0"/>
              <a:t>, H. W. </a:t>
            </a:r>
            <a:r>
              <a:rPr lang="en-US" sz="1200" dirty="0" err="1"/>
              <a:t>Lv</a:t>
            </a:r>
            <a:r>
              <a:rPr lang="en-US" sz="1200" dirty="0"/>
              <a:t>, K. Kinect, H. G. Recognition, Z. </a:t>
            </a:r>
            <a:r>
              <a:rPr lang="en-US" sz="1200" dirty="0" err="1"/>
              <a:t>Fdq</a:t>
            </a:r>
            <a:r>
              <a:rPr lang="en-US" sz="1200" dirty="0"/>
              <a:t>, E. H. </a:t>
            </a:r>
            <a:r>
              <a:rPr lang="en-US" sz="1200" dirty="0" err="1"/>
              <a:t>Fodvvlilhg</a:t>
            </a:r>
            <a:r>
              <a:rPr lang="en-US" sz="1200" dirty="0"/>
              <a:t>, E. S. </a:t>
            </a:r>
            <a:r>
              <a:rPr lang="en-US" sz="1200" dirty="0" err="1"/>
              <a:t>Fodvvlilhuv</a:t>
            </a:r>
            <a:r>
              <a:rPr lang="en-US" sz="1200" dirty="0"/>
              <a:t>, and V. </a:t>
            </a:r>
            <a:r>
              <a:rPr lang="en-US" sz="1200" dirty="0" err="1"/>
              <a:t>Dv</a:t>
            </a:r>
            <a:r>
              <a:rPr lang="en-US" sz="1200" dirty="0"/>
              <a:t>, "using Kinect Depth Camera, " pp. 5-8,2015. </a:t>
            </a:r>
          </a:p>
          <a:p>
            <a:pPr marL="344091" indent="-338138">
              <a:buNone/>
            </a:pPr>
            <a:r>
              <a:rPr lang="en-US" sz="1200" dirty="0"/>
              <a:t>[4] J. S. </a:t>
            </a:r>
            <a:r>
              <a:rPr lang="en-US" sz="1200" dirty="0" err="1"/>
              <a:t>Sonkusare</a:t>
            </a:r>
            <a:r>
              <a:rPr lang="en-US" sz="1200" dirty="0"/>
              <a:t>, N. B. </a:t>
            </a:r>
            <a:r>
              <a:rPr lang="en-US" sz="1200" dirty="0" err="1"/>
              <a:t>Chopade</a:t>
            </a:r>
            <a:r>
              <a:rPr lang="en-US" sz="1200" dirty="0"/>
              <a:t>, R. </a:t>
            </a:r>
            <a:r>
              <a:rPr lang="en-US" sz="1200" dirty="0" err="1"/>
              <a:t>Sor</a:t>
            </a:r>
            <a:r>
              <a:rPr lang="en-US" sz="1200" dirty="0"/>
              <a:t>, and S. L. </a:t>
            </a:r>
            <a:r>
              <a:rPr lang="en-US" sz="1200" dirty="0" err="1"/>
              <a:t>Tade</a:t>
            </a:r>
            <a:r>
              <a:rPr lang="en-US" sz="1200" dirty="0"/>
              <a:t>, "A Review on Hand Gesture Recognition System, " 2015 Int. </a:t>
            </a:r>
            <a:r>
              <a:rPr lang="en-US" sz="1200" dirty="0" err="1"/>
              <a:t>Conf</a:t>
            </a:r>
            <a:r>
              <a:rPr lang="en-US" sz="1200" dirty="0"/>
              <a:t> </a:t>
            </a:r>
            <a:r>
              <a:rPr lang="en-US" sz="1200" dirty="0" err="1"/>
              <a:t>Comput</a:t>
            </a:r>
            <a:r>
              <a:rPr lang="en-US" sz="1200" dirty="0"/>
              <a:t>. </a:t>
            </a:r>
            <a:r>
              <a:rPr lang="en-US" sz="1200" dirty="0" err="1"/>
              <a:t>Commun</a:t>
            </a:r>
            <a:r>
              <a:rPr lang="en-US" sz="1200" dirty="0"/>
              <a:t>. Control </a:t>
            </a:r>
            <a:r>
              <a:rPr lang="en-US" sz="1200" dirty="0" err="1"/>
              <a:t>Autorn</a:t>
            </a:r>
            <a:r>
              <a:rPr lang="en-US" sz="1200" dirty="0"/>
              <a:t>., pp. 790-794, 2015. </a:t>
            </a:r>
          </a:p>
          <a:p>
            <a:pPr marL="344091" indent="-338138">
              <a:buNone/>
            </a:pPr>
            <a:r>
              <a:rPr lang="en-US" sz="1200" dirty="0"/>
              <a:t>[5] L. Chen, F. Wang, H. Deng, and K. Ji, "A survey on hand gesture recognition, " 2013 Int. Conf. </a:t>
            </a:r>
            <a:r>
              <a:rPr lang="en-US" sz="1200" dirty="0" err="1"/>
              <a:t>Comput</a:t>
            </a:r>
            <a:r>
              <a:rPr lang="en-US" sz="1200" dirty="0"/>
              <a:t>. Sci. Appl. CSA 2013, pp. 313-316,2013. </a:t>
            </a:r>
          </a:p>
          <a:p>
            <a:pPr marL="344091" indent="-338138">
              <a:buNone/>
            </a:pPr>
            <a:r>
              <a:rPr lang="en-US" sz="1200" dirty="0"/>
              <a:t>[6] S. Atsushi, "Hand Gesture based TV Control System, " Korea -Japan Jt. Work. Front. </a:t>
            </a:r>
            <a:r>
              <a:rPr lang="en-US" sz="1200" dirty="0" err="1"/>
              <a:t>Comput</a:t>
            </a:r>
            <a:r>
              <a:rPr lang="en-US" sz="1200" dirty="0"/>
              <a:t>. Vis., pp. 121-126,2013. </a:t>
            </a:r>
          </a:p>
          <a:p>
            <a:pPr marL="344091" indent="-338138">
              <a:buNone/>
            </a:pPr>
            <a:r>
              <a:rPr lang="en-US" sz="1200" dirty="0"/>
              <a:t>[7] S. </a:t>
            </a:r>
            <a:r>
              <a:rPr lang="en-US" sz="1200" dirty="0" err="1"/>
              <a:t>Muttena</a:t>
            </a:r>
            <a:r>
              <a:rPr lang="en-US" sz="1200" dirty="0"/>
              <a:t>, R. Shiva, S. Sriram, and S. </a:t>
            </a:r>
            <a:r>
              <a:rPr lang="en-US" sz="1200" dirty="0" err="1"/>
              <a:t>Murugavalli</a:t>
            </a:r>
            <a:r>
              <a:rPr lang="en-US" sz="1200" dirty="0"/>
              <a:t>, "Simulation of Speech by Identifying and Classifying Dynamic Gestures, " no. May, pp. 192-197,2015. </a:t>
            </a:r>
          </a:p>
          <a:p>
            <a:pPr marL="344091" indent="-338138">
              <a:buNone/>
            </a:pPr>
            <a:r>
              <a:rPr lang="en-US" sz="1200" dirty="0"/>
              <a:t>[8] J. </a:t>
            </a:r>
            <a:r>
              <a:rPr lang="en-US" sz="1200" dirty="0" err="1"/>
              <a:t>Chastine</a:t>
            </a:r>
            <a:r>
              <a:rPr lang="en-US" sz="1200" dirty="0"/>
              <a:t>, N. </a:t>
            </a:r>
            <a:r>
              <a:rPr lang="en-US" sz="1200" dirty="0" err="1"/>
              <a:t>Kosoris</a:t>
            </a:r>
            <a:r>
              <a:rPr lang="en-US" sz="1200" dirty="0"/>
              <a:t>, and J. Skelton, "A study of gesture-based first person control, " Proc. CGAMES - Int. </a:t>
            </a:r>
            <a:r>
              <a:rPr lang="en-US" sz="1200" dirty="0" err="1"/>
              <a:t>Conf</a:t>
            </a:r>
            <a:r>
              <a:rPr lang="en-US" sz="1200" dirty="0"/>
              <a:t> </a:t>
            </a:r>
            <a:r>
              <a:rPr lang="en-US" sz="1200" dirty="0" err="1"/>
              <a:t>Comput</a:t>
            </a:r>
            <a:r>
              <a:rPr lang="en-US" sz="1200" dirty="0"/>
              <a:t>. Games AI, </a:t>
            </a:r>
            <a:r>
              <a:rPr lang="en-US" sz="1200" dirty="0" err="1"/>
              <a:t>Animat</a:t>
            </a:r>
            <a:r>
              <a:rPr lang="en-US" sz="1200" dirty="0"/>
              <a:t>. Mobile, Interact. Multimedia, Educ. Serious Games, pp. 79-86,2013. </a:t>
            </a:r>
          </a:p>
          <a:p>
            <a:pPr marL="344091" indent="-338138">
              <a:buNone/>
            </a:pPr>
            <a:r>
              <a:rPr lang="en-US" sz="1200" dirty="0"/>
              <a:t>[9] S. S. </a:t>
            </a:r>
            <a:r>
              <a:rPr lang="en-US" sz="1200" dirty="0" err="1"/>
              <a:t>Rautaray</a:t>
            </a:r>
            <a:r>
              <a:rPr lang="en-US" sz="1200" dirty="0"/>
              <a:t> and A. Agrawal, "Vision based hand gesture recognition for human computer interaction: a survey, " </a:t>
            </a:r>
            <a:r>
              <a:rPr lang="en-US" sz="1200" dirty="0" err="1"/>
              <a:t>Artif</a:t>
            </a:r>
            <a:r>
              <a:rPr lang="en-US" sz="1200" dirty="0"/>
              <a:t>. </a:t>
            </a:r>
            <a:r>
              <a:rPr lang="en-US" sz="1200" dirty="0" err="1"/>
              <a:t>IntelI</a:t>
            </a:r>
            <a:r>
              <a:rPr lang="en-US" sz="1200" dirty="0"/>
              <a:t>. Rev., vol. 43, no. 1,2012. </a:t>
            </a:r>
          </a:p>
          <a:p>
            <a:pPr marL="344091" indent="-338138">
              <a:buNone/>
            </a:pPr>
            <a:r>
              <a:rPr lang="en-US" sz="1200" dirty="0"/>
              <a:t>[10] Z. Ren, J. Meng, and J. Yuan, "Depth Camera Based Hand Gesture Recognition and its Applications in Human-Computer-Interaction, " </a:t>
            </a:r>
            <a:r>
              <a:rPr lang="en-US" sz="1200" i="1" dirty="0"/>
              <a:t>Proc. IEEE Int. </a:t>
            </a:r>
            <a:r>
              <a:rPr lang="en-US" sz="1200" i="1" dirty="0" err="1"/>
              <a:t>Conf</a:t>
            </a:r>
            <a:r>
              <a:rPr lang="en-US" sz="1200" i="1" dirty="0"/>
              <a:t> </a:t>
            </a:r>
            <a:r>
              <a:rPr lang="en-US" sz="1200" i="1" dirty="0" err="1"/>
              <a:t>Inf</a:t>
            </a:r>
            <a:r>
              <a:rPr lang="en-US" sz="1200" i="1" dirty="0"/>
              <a:t> </a:t>
            </a:r>
            <a:r>
              <a:rPr lang="en-US" sz="1200" i="1" dirty="0" err="1"/>
              <a:t>Commun</a:t>
            </a:r>
            <a:r>
              <a:rPr lang="en-US" sz="1200" i="1" dirty="0"/>
              <a:t>. Signal Process., </a:t>
            </a:r>
            <a:r>
              <a:rPr lang="en-US" sz="1200" dirty="0"/>
              <a:t>no. I, pp. 3-7, 2011. </a:t>
            </a:r>
          </a:p>
          <a:p>
            <a:pPr marL="344091" indent="-338138">
              <a:buNone/>
            </a:pPr>
            <a:r>
              <a:rPr lang="en-US" sz="1200" dirty="0"/>
              <a:t>[11] J. L. Raheja, M. Minhas, D. Prashanth, T. Shah, and A. Chaudhary, "Robust gesture recognition using Kinect: A comparison between DTW and HMM, " </a:t>
            </a:r>
            <a:r>
              <a:rPr lang="en-US" sz="1200" dirty="0" err="1"/>
              <a:t>Optik</a:t>
            </a:r>
            <a:r>
              <a:rPr lang="en-US" sz="1200" dirty="0"/>
              <a:t> (</a:t>
            </a:r>
            <a:r>
              <a:rPr lang="en-US" sz="1200" dirty="0" err="1"/>
              <a:t>Stuttg</a:t>
            </a:r>
            <a:r>
              <a:rPr lang="en-US" sz="1200" dirty="0"/>
              <a:t>)., vol. 126, no. 11-12, pp. 1098- 1104,2015. </a:t>
            </a:r>
          </a:p>
          <a:p>
            <a:pPr marL="344091" indent="-338138">
              <a:buNone/>
            </a:pPr>
            <a:r>
              <a:rPr lang="en-US" sz="1200" dirty="0"/>
              <a:t>12] L. Xuan and Z. Hong, "An improved canny edge detection algorithm," </a:t>
            </a:r>
            <a:r>
              <a:rPr lang="en-US" sz="1200" i="1" dirty="0"/>
              <a:t>2017 8th IEEE International Conference on Software Engineering and Service Science (ICSESS)</a:t>
            </a:r>
            <a:r>
              <a:rPr lang="en-US" sz="1200" dirty="0"/>
              <a:t>, Beijing, 2017, pp. 275-278.</a:t>
            </a:r>
          </a:p>
          <a:p>
            <a:pPr marL="344091" indent="-338138">
              <a:buNone/>
            </a:pPr>
            <a:r>
              <a:rPr lang="en-US" sz="1200" dirty="0"/>
              <a:t>[13] Z. Zhang, Z. Tian and M. Zhou, "</a:t>
            </a:r>
            <a:r>
              <a:rPr lang="en-US" sz="1200" dirty="0" err="1"/>
              <a:t>Latern</a:t>
            </a:r>
            <a:r>
              <a:rPr lang="en-US" sz="1200" dirty="0"/>
              <a:t>: Dynamic Continuous Hand Gesture Recognition Using FMCW Radar Sensor," in </a:t>
            </a:r>
            <a:r>
              <a:rPr lang="en-US" sz="1200" i="1" dirty="0"/>
              <a:t>IEEE Sensors Journal</a:t>
            </a:r>
            <a:r>
              <a:rPr lang="en-US" sz="1200" dirty="0"/>
              <a:t>, vol. 18, no. 8, pp. 3278-3289, April15, 15 2018.</a:t>
            </a:r>
          </a:p>
          <a:p>
            <a:pPr marL="344091" indent="-338138">
              <a:buNone/>
            </a:pPr>
            <a:r>
              <a:rPr lang="en-US" sz="1200" dirty="0"/>
              <a:t>[14] 	M. E. Yanik and M. Torlak, “Near-Field MIMO-SAR Millimeter-Wave Imaging With Sparsely Sampled Aperture Data,” IEEE Access, vol. 7, pp. 31801–31819, 2019.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DCA45E-112B-4845-A63D-C9F32913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2134759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B416-8BB3-4CAC-9A3D-0F58E01D98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54277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0242" y="1273704"/>
            <a:ext cx="11043557" cy="526716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Well-attended monthly conference calls. Continuous engagement with TI engineers.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Preprocessing versus ML complexity for more efficient and lower error rate classification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Response: </a:t>
            </a:r>
            <a:r>
              <a:rPr lang="en-US" sz="2000" dirty="0">
                <a:solidFill>
                  <a:srgbClr val="000000"/>
                </a:solidFill>
              </a:rPr>
              <a:t>Some pre-processing methods are very useful. Angle/Range FFT. More details will be given in the presentation.</a:t>
            </a:r>
          </a:p>
          <a:p>
            <a:pPr>
              <a:lnSpc>
                <a:spcPct val="110000"/>
              </a:lnSpc>
              <a:spcBef>
                <a:spcPts val="240"/>
              </a:spcBef>
            </a:pPr>
            <a:r>
              <a:rPr lang="en-US" sz="2400" i="1" dirty="0">
                <a:solidFill>
                  <a:srgbClr val="7030A0"/>
                </a:solidFill>
              </a:rPr>
              <a:t>How to quantify the preprocessing versus ML trade off.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Response: </a:t>
            </a:r>
            <a:r>
              <a:rPr lang="en-US" sz="2000" dirty="0">
                <a:solidFill>
                  <a:srgbClr val="000000"/>
                </a:solidFill>
              </a:rPr>
              <a:t>Empirical complexity and accuracy analysis has been done for gesture recognition. More details in the presentation.</a:t>
            </a:r>
            <a:endParaRPr lang="en-US" sz="2000" dirty="0"/>
          </a:p>
          <a:p>
            <a:r>
              <a:rPr lang="en-US" sz="2400" i="1" dirty="0">
                <a:solidFill>
                  <a:srgbClr val="7030A0"/>
                </a:solidFill>
              </a:rPr>
              <a:t>Hardware/software interaction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Response:</a:t>
            </a:r>
            <a:r>
              <a:rPr lang="en-US" sz="2000" dirty="0">
                <a:solidFill>
                  <a:srgbClr val="000000"/>
                </a:solidFill>
              </a:rPr>
              <a:t>  All of our processing is offline. We have been using our own MATLAB based GUI while </a:t>
            </a:r>
            <a:r>
              <a:rPr lang="en-US" sz="2000" dirty="0" err="1">
                <a:solidFill>
                  <a:srgbClr val="000000"/>
                </a:solidFill>
              </a:rPr>
              <a:t>mmWave</a:t>
            </a:r>
            <a:r>
              <a:rPr lang="en-US" sz="2000" dirty="0">
                <a:solidFill>
                  <a:srgbClr val="000000"/>
                </a:solidFill>
              </a:rPr>
              <a:t> radar studio is running in the background. For real-time operation, we have to port the algorithms into built-in DSP.</a:t>
            </a:r>
          </a:p>
          <a:p>
            <a:pPr>
              <a:lnSpc>
                <a:spcPct val="120000"/>
              </a:lnSpc>
              <a:spcBef>
                <a:spcPts val="240"/>
              </a:spcBef>
            </a:pPr>
            <a:r>
              <a:rPr lang="en-US" sz="2400" i="1" dirty="0">
                <a:solidFill>
                  <a:srgbClr val="7030A0"/>
                </a:solidFill>
              </a:rPr>
              <a:t>Pick an end application to target the system.</a:t>
            </a:r>
          </a:p>
          <a:p>
            <a:pPr lvl="1">
              <a:spcBef>
                <a:spcPts val="240"/>
              </a:spcBef>
            </a:pPr>
            <a:r>
              <a:rPr lang="en-US" sz="2000" b="1" dirty="0"/>
              <a:t>Response:</a:t>
            </a:r>
            <a:r>
              <a:rPr lang="en-US" sz="2000" dirty="0"/>
              <a:t> Gesture recognition has many elements to demonstrate the system performance. We are also looking at (narrowband) imaging as well.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C3160D-BC0B-4CBF-980D-E05E7938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 Feedback</a:t>
            </a:r>
          </a:p>
        </p:txBody>
      </p:sp>
    </p:spTree>
    <p:extLst>
      <p:ext uri="{BB962C8B-B14F-4D97-AF65-F5344CB8AC3E}">
        <p14:creationId xmlns:p14="http://schemas.microsoft.com/office/powerpoint/2010/main" val="3822849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EEB5-3833-4812-8E01-4203B867B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Work: </a:t>
            </a:r>
            <a:br>
              <a:rPr lang="en-US" dirty="0"/>
            </a:br>
            <a:r>
              <a:rPr lang="en-US" dirty="0"/>
              <a:t>Automotive Scene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91477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D3BC-3829-46EB-B5A2-DC7E943F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Automotive Scene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6AE0-C5F1-4FD0-B383-0F9112392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6543675" cy="4734106"/>
          </a:xfrm>
        </p:spPr>
        <p:txBody>
          <a:bodyPr/>
          <a:lstStyle/>
          <a:p>
            <a:r>
              <a:rPr lang="en-US" dirty="0"/>
              <a:t>Radar continuously capturing images from a moving vehicle</a:t>
            </a:r>
          </a:p>
          <a:p>
            <a:r>
              <a:rPr lang="en-US" dirty="0"/>
              <a:t>Estimate the range of targets in various environments</a:t>
            </a:r>
          </a:p>
          <a:p>
            <a:r>
              <a:rPr lang="en-US" dirty="0"/>
              <a:t>Target classification: human, stationary object, another vehicle (stationary or moving)</a:t>
            </a:r>
          </a:p>
          <a:p>
            <a:pPr marL="0" indent="0">
              <a:buNone/>
            </a:pPr>
            <a:r>
              <a:rPr lang="en-US" dirty="0"/>
              <a:t>Initial Steps:</a:t>
            </a:r>
          </a:p>
          <a:p>
            <a:r>
              <a:rPr lang="en-US" dirty="0"/>
              <a:t>Capture dynamic motions with scanner</a:t>
            </a:r>
          </a:p>
          <a:p>
            <a:r>
              <a:rPr lang="en-US" dirty="0"/>
              <a:t>Classify human movements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6E051-E800-4CB4-9C12-4CD1F462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554" y="1618854"/>
            <a:ext cx="3553321" cy="4382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9156F-ED9E-410E-8DAC-AF9429C746C7}"/>
              </a:ext>
            </a:extLst>
          </p:cNvPr>
          <p:cNvSpPr txBox="1"/>
          <p:nvPr/>
        </p:nvSpPr>
        <p:spPr>
          <a:xfrm>
            <a:off x="8839200" y="5942885"/>
            <a:ext cx="2657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Image Courtesy of TI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8005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1F0E-09D8-4F4F-97ED-DFD257C1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Past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DB77A-E121-423F-89A9-FD0AF30FC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5791200" cy="4734106"/>
          </a:xfrm>
        </p:spPr>
        <p:txBody>
          <a:bodyPr/>
          <a:lstStyle/>
          <a:p>
            <a:r>
              <a:rPr lang="en-US" dirty="0"/>
              <a:t>3D MIMO-SAR Imaging Algorithms</a:t>
            </a:r>
          </a:p>
          <a:p>
            <a:pPr lvl="1"/>
            <a:r>
              <a:rPr lang="en-US" dirty="0"/>
              <a:t>Scene generation for segmentation and classification</a:t>
            </a:r>
          </a:p>
          <a:p>
            <a:pPr lvl="1"/>
            <a:r>
              <a:rPr lang="en-US" dirty="0"/>
              <a:t>Leverage MIMO virtual array elements for larger virtual aperture </a:t>
            </a:r>
          </a:p>
          <a:p>
            <a:endParaRPr lang="en-US" dirty="0"/>
          </a:p>
          <a:p>
            <a:r>
              <a:rPr lang="en-US" dirty="0"/>
              <a:t>Dynamic Gesture Recognition</a:t>
            </a:r>
          </a:p>
          <a:p>
            <a:pPr lvl="1"/>
            <a:r>
              <a:rPr lang="en-US" dirty="0"/>
              <a:t>Doppler information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D63A4-8905-441C-9581-738679C3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145" y="4765208"/>
            <a:ext cx="2503673" cy="1497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EEBB7-A6F3-4628-82C2-E42CECA4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012" y="1481102"/>
            <a:ext cx="5452279" cy="465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27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ECFC9D-0CDA-B349-901B-CE797EF8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Imprinting Results – Wave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3686B-8EE9-4BD6-99E0-22805192A3C8}"/>
              </a:ext>
            </a:extLst>
          </p:cNvPr>
          <p:cNvSpPr txBox="1"/>
          <p:nvPr/>
        </p:nvSpPr>
        <p:spPr>
          <a:xfrm>
            <a:off x="3734161" y="1219200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Train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420366-645C-4EAB-987F-8C1B02D3B058}"/>
              </a:ext>
            </a:extLst>
          </p:cNvPr>
          <p:cNvSpPr txBox="1"/>
          <p:nvPr/>
        </p:nvSpPr>
        <p:spPr>
          <a:xfrm>
            <a:off x="7698553" y="122482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9C40F3-C959-4185-B951-28C612B6018C}"/>
              </a:ext>
            </a:extLst>
          </p:cNvPr>
          <p:cNvSpPr txBox="1"/>
          <p:nvPr/>
        </p:nvSpPr>
        <p:spPr>
          <a:xfrm rot="16200000">
            <a:off x="2000571" y="262212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F4F2FF-08B5-4A81-8ED5-AC1527E2045A}"/>
              </a:ext>
            </a:extLst>
          </p:cNvPr>
          <p:cNvSpPr txBox="1"/>
          <p:nvPr/>
        </p:nvSpPr>
        <p:spPr>
          <a:xfrm rot="16200000">
            <a:off x="1779454" y="5116179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Extended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6DB2E4-2963-41C9-9293-5724DA7A1BA0}"/>
              </a:ext>
            </a:extLst>
          </p:cNvPr>
          <p:cNvCxnSpPr/>
          <p:nvPr/>
        </p:nvCxnSpPr>
        <p:spPr bwMode="auto">
          <a:xfrm>
            <a:off x="2426804" y="4073127"/>
            <a:ext cx="7924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62D2D6-FEB1-4746-AE92-A87EC4AB4A83}"/>
              </a:ext>
            </a:extLst>
          </p:cNvPr>
          <p:cNvCxnSpPr/>
          <p:nvPr/>
        </p:nvCxnSpPr>
        <p:spPr bwMode="auto">
          <a:xfrm>
            <a:off x="6274904" y="1588532"/>
            <a:ext cx="0" cy="5181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5268DFB-8039-48BA-85BB-CFAC2977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960" y="1650668"/>
            <a:ext cx="3012136" cy="2259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8DD40-C25B-4949-81CE-2BC8DE09E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851" y="1688553"/>
            <a:ext cx="2908300" cy="2181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6714D-11D0-4277-B666-3FE19D6F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94" y="4124147"/>
            <a:ext cx="3061419" cy="2296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DF8BE1-8B91-4779-8995-E32F57780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733" y="4274134"/>
            <a:ext cx="2925446" cy="21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logo_ecs_orange_h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88" y="222480"/>
            <a:ext cx="1066800" cy="39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0" y="2286000"/>
            <a:ext cx="7772400" cy="10541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Front-End Signal Processing and Applications</a:t>
            </a: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1814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8550" y="622592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20104" y="3886201"/>
            <a:ext cx="4442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Josiah W. Smith and Murat Torlak</a:t>
            </a:r>
          </a:p>
        </p:txBody>
      </p:sp>
    </p:spTree>
    <p:extLst>
      <p:ext uri="{BB962C8B-B14F-4D97-AF65-F5344CB8AC3E}">
        <p14:creationId xmlns:p14="http://schemas.microsoft.com/office/powerpoint/2010/main" val="533052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8BD7-19BC-4F85-8CFE-74D092FC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A7DC823-CC85-4335-A4CD-786D9DCD2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441227"/>
              </p:ext>
            </p:extLst>
          </p:nvPr>
        </p:nvGraphicFramePr>
        <p:xfrm>
          <a:off x="618976" y="365539"/>
          <a:ext cx="10954047" cy="6127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68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EEB5-3833-4812-8E01-4203B867B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3929"/>
            <a:ext cx="9144000" cy="886033"/>
          </a:xfrm>
        </p:spPr>
        <p:txBody>
          <a:bodyPr>
            <a:normAutofit/>
          </a:bodyPr>
          <a:lstStyle/>
          <a:p>
            <a:pPr eaLnBrk="1" hangingPunct="1">
              <a:spcBef>
                <a:spcPts val="750"/>
              </a:spcBef>
            </a:pPr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Static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286398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515F-0827-44EB-B7C6-CD48EAAC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Old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9FBC3-4B2E-443C-AD7B-BEF0FD91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196" y="3222786"/>
            <a:ext cx="1970739" cy="2636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518BB-F549-4CAB-8362-8D722D13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32" y="3092450"/>
            <a:ext cx="1586747" cy="2767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FDBEA0-D266-4670-89F6-2A5B6FD83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577" y="2025282"/>
            <a:ext cx="5051312" cy="400097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5BD4F7-DC3C-4209-976D-025A35707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148"/>
            <a:ext cx="4653735" cy="5278452"/>
          </a:xfrm>
        </p:spPr>
        <p:txBody>
          <a:bodyPr>
            <a:normAutofit/>
          </a:bodyPr>
          <a:lstStyle/>
          <a:p>
            <a:r>
              <a:rPr lang="en-US" sz="2400" dirty="0"/>
              <a:t>Move hand to multiple locations</a:t>
            </a:r>
          </a:p>
          <a:p>
            <a:r>
              <a:rPr lang="en-US" sz="2400" dirty="0"/>
              <a:t>Time-consuming process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75% </a:t>
            </a:r>
            <a:r>
              <a:rPr lang="en-US" sz="2400" dirty="0"/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4220835741"/>
      </p:ext>
    </p:extLst>
  </p:cSld>
  <p:clrMapOvr>
    <a:masterClrMapping/>
  </p:clrMapOvr>
</p:sld>
</file>

<file path=ppt/theme/theme1.xml><?xml version="1.0" encoding="utf-8"?>
<a:theme xmlns:a="http://schemas.openxmlformats.org/drawingml/2006/main" name="UTDJosiahResearchThemeTI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000000"/>
      </a:accent2>
      <a:accent3>
        <a:srgbClr val="A5A5A5"/>
      </a:accent3>
      <a:accent4>
        <a:srgbClr val="FF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DJosiahResearchThemeTI" id="{DEBA4879-05BC-4294-8D89-C18B054EF868}" vid="{F4145C0E-1C95-4852-864D-4EE679C307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2898</Words>
  <Application>Microsoft Office PowerPoint</Application>
  <PresentationFormat>Widescreen</PresentationFormat>
  <Paragraphs>526</Paragraphs>
  <Slides>53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System Font Regular</vt:lpstr>
      <vt:lpstr>Times New Roman</vt:lpstr>
      <vt:lpstr>Wingdings</vt:lpstr>
      <vt:lpstr>UTDJosiahResearchThemeTI</vt:lpstr>
      <vt:lpstr>PowerPoint Presentation</vt:lpstr>
      <vt:lpstr>Advanced Algorithms for THz Sensing and Recognition</vt:lpstr>
      <vt:lpstr>Plans and Deliverables (Year 2/3)</vt:lpstr>
      <vt:lpstr>Revised Schedule after TI Feedback</vt:lpstr>
      <vt:lpstr>TI Feedback</vt:lpstr>
      <vt:lpstr>PowerPoint Presentation</vt:lpstr>
      <vt:lpstr>Outline</vt:lpstr>
      <vt:lpstr>Static Gesture Recognition</vt:lpstr>
      <vt:lpstr>Old Setup</vt:lpstr>
      <vt:lpstr>New Static Data Collection – Scanner</vt:lpstr>
      <vt:lpstr>Sterile Gesture Training</vt:lpstr>
      <vt:lpstr>Sterile Dataset</vt:lpstr>
      <vt:lpstr>Sterile Gesture Training: Results</vt:lpstr>
      <vt:lpstr>Sterile Gesture Training: Range FFT </vt:lpstr>
      <vt:lpstr>Sterile Gesture Training: Range Angle FFT</vt:lpstr>
      <vt:lpstr>Dynamic Gesture Recognition</vt:lpstr>
      <vt:lpstr>Dynamic Datasets</vt:lpstr>
      <vt:lpstr>Results</vt:lpstr>
      <vt:lpstr>Computational Efficiency Analysis</vt:lpstr>
      <vt:lpstr>Medication Packaging Insert Detection</vt:lpstr>
      <vt:lpstr>Medication Packaging Insert Detection</vt:lpstr>
      <vt:lpstr>Binary Detection</vt:lpstr>
      <vt:lpstr>Conveyor Belt Scenario</vt:lpstr>
      <vt:lpstr>Rotator Scenario</vt:lpstr>
      <vt:lpstr>Static Captures</vt:lpstr>
      <vt:lpstr>Future Work:  THz Imaging</vt:lpstr>
      <vt:lpstr>THz Imaging</vt:lpstr>
      <vt:lpstr>THz Imaging</vt:lpstr>
      <vt:lpstr>Conclusions and Future Work</vt:lpstr>
      <vt:lpstr>PowerPoint Presentation</vt:lpstr>
      <vt:lpstr>Overview</vt:lpstr>
      <vt:lpstr>Introduction</vt:lpstr>
      <vt:lpstr>Introduction - Data</vt:lpstr>
      <vt:lpstr>Introduction – New Data Format</vt:lpstr>
      <vt:lpstr>Architecture</vt:lpstr>
      <vt:lpstr>Hyperparameter Tuning</vt:lpstr>
      <vt:lpstr>Cross Validation</vt:lpstr>
      <vt:lpstr>Results</vt:lpstr>
      <vt:lpstr>Analysis for Overfitting</vt:lpstr>
      <vt:lpstr>Imprinting Results</vt:lpstr>
      <vt:lpstr>Imprinting Results – Whoosh</vt:lpstr>
      <vt:lpstr>Future Work</vt:lpstr>
      <vt:lpstr>Future Work</vt:lpstr>
      <vt:lpstr>Plans and Deliverables (Year 2/3)</vt:lpstr>
      <vt:lpstr>Plans and Deliverables (Years 3/4)</vt:lpstr>
      <vt:lpstr>Advanced Algorithms for Sensing and Recognition: Current Schedule</vt:lpstr>
      <vt:lpstr>PowerPoint Presentation</vt:lpstr>
      <vt:lpstr>References </vt:lpstr>
      <vt:lpstr>Backup Slides</vt:lpstr>
      <vt:lpstr>Future Work:  Automotive Scene Classification</vt:lpstr>
      <vt:lpstr>Automotive Scene Classification</vt:lpstr>
      <vt:lpstr>Relevant Past Work</vt:lpstr>
      <vt:lpstr>Imprinting Results – Wave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 FTRC Advanced Algorithms for THz Sensing and Recognition</dc:title>
  <dc:creator>Josiah Smith</dc:creator>
  <cp:lastModifiedBy>Josiah Smith</cp:lastModifiedBy>
  <cp:revision>337</cp:revision>
  <dcterms:created xsi:type="dcterms:W3CDTF">2020-05-13T16:43:25Z</dcterms:created>
  <dcterms:modified xsi:type="dcterms:W3CDTF">2020-06-12T03:13:58Z</dcterms:modified>
</cp:coreProperties>
</file>